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ppins Bold" charset="1" panose="00000800000000000000"/>
      <p:regular r:id="rId22"/>
    </p:embeddedFont>
    <p:embeddedFont>
      <p:font typeface="Poppins" charset="1" panose="00000500000000000000"/>
      <p:regular r:id="rId23"/>
    </p:embeddedFont>
    <p:embeddedFont>
      <p:font typeface="Poppins Semi-Bold" charset="1" panose="000007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57.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jpeg" Type="http://schemas.openxmlformats.org/officeDocument/2006/relationships/image"/><Relationship Id="rId11" Target="../media/image6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60.png" Type="http://schemas.openxmlformats.org/officeDocument/2006/relationships/image"/><Relationship Id="rId9" Target="../media/image6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3.jpe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78.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6.jpeg" Type="http://schemas.openxmlformats.org/officeDocument/2006/relationships/image"/><Relationship Id="rId9"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17.png" Type="http://schemas.openxmlformats.org/officeDocument/2006/relationships/image"/><Relationship Id="rId13" Target="../media/image31.jpeg" Type="http://schemas.openxmlformats.org/officeDocument/2006/relationships/image"/><Relationship Id="rId14"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true" flipV="false" rot="2785693">
            <a:off x="-2890288" y="-3033809"/>
            <a:ext cx="8534093" cy="8555482"/>
          </a:xfrm>
          <a:custGeom>
            <a:avLst/>
            <a:gdLst/>
            <a:ahLst/>
            <a:cxnLst/>
            <a:rect r="r" b="b" t="t" l="l"/>
            <a:pathLst>
              <a:path h="8555482" w="8534093">
                <a:moveTo>
                  <a:pt x="8534093" y="0"/>
                </a:moveTo>
                <a:lnTo>
                  <a:pt x="0" y="0"/>
                </a:lnTo>
                <a:lnTo>
                  <a:pt x="0" y="8555481"/>
                </a:lnTo>
                <a:lnTo>
                  <a:pt x="8534093" y="8555481"/>
                </a:lnTo>
                <a:lnTo>
                  <a:pt x="8534093"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71689" y="7010931"/>
            <a:ext cx="9901778" cy="795688"/>
            <a:chOff x="0" y="0"/>
            <a:chExt cx="2471078" cy="198571"/>
          </a:xfrm>
        </p:grpSpPr>
        <p:sp>
          <p:nvSpPr>
            <p:cNvPr name="Freeform 4" id="4"/>
            <p:cNvSpPr/>
            <p:nvPr/>
          </p:nvSpPr>
          <p:spPr>
            <a:xfrm flipH="false" flipV="false" rot="0">
              <a:off x="0" y="0"/>
              <a:ext cx="2471078" cy="198571"/>
            </a:xfrm>
            <a:custGeom>
              <a:avLst/>
              <a:gdLst/>
              <a:ahLst/>
              <a:cxnLst/>
              <a:rect r="r" b="b" t="t" l="l"/>
              <a:pathLst>
                <a:path h="198571" w="2471078">
                  <a:moveTo>
                    <a:pt x="39875" y="0"/>
                  </a:moveTo>
                  <a:lnTo>
                    <a:pt x="2431203" y="0"/>
                  </a:lnTo>
                  <a:cubicBezTo>
                    <a:pt x="2441779" y="0"/>
                    <a:pt x="2451921" y="4201"/>
                    <a:pt x="2459399" y="11679"/>
                  </a:cubicBezTo>
                  <a:cubicBezTo>
                    <a:pt x="2466877" y="19157"/>
                    <a:pt x="2471078" y="29300"/>
                    <a:pt x="2471078" y="39875"/>
                  </a:cubicBezTo>
                  <a:lnTo>
                    <a:pt x="2471078" y="158696"/>
                  </a:lnTo>
                  <a:cubicBezTo>
                    <a:pt x="2471078" y="169271"/>
                    <a:pt x="2466877" y="179414"/>
                    <a:pt x="2459399" y="186892"/>
                  </a:cubicBezTo>
                  <a:cubicBezTo>
                    <a:pt x="2451921" y="194370"/>
                    <a:pt x="2441779" y="198571"/>
                    <a:pt x="2431203" y="198571"/>
                  </a:cubicBezTo>
                  <a:lnTo>
                    <a:pt x="39875" y="198571"/>
                  </a:lnTo>
                  <a:cubicBezTo>
                    <a:pt x="29300" y="198571"/>
                    <a:pt x="19157" y="194370"/>
                    <a:pt x="11679" y="186892"/>
                  </a:cubicBezTo>
                  <a:cubicBezTo>
                    <a:pt x="4201" y="179414"/>
                    <a:pt x="0" y="169271"/>
                    <a:pt x="0" y="158696"/>
                  </a:cubicBezTo>
                  <a:lnTo>
                    <a:pt x="0" y="39875"/>
                  </a:lnTo>
                  <a:cubicBezTo>
                    <a:pt x="0" y="29300"/>
                    <a:pt x="4201" y="19157"/>
                    <a:pt x="11679" y="11679"/>
                  </a:cubicBezTo>
                  <a:cubicBezTo>
                    <a:pt x="19157" y="4201"/>
                    <a:pt x="29300" y="0"/>
                    <a:pt x="39875" y="0"/>
                  </a:cubicBezTo>
                  <a:close/>
                </a:path>
              </a:pathLst>
            </a:custGeom>
            <a:solidFill>
              <a:srgbClr val="0D3F83"/>
            </a:solidFill>
          </p:spPr>
        </p:sp>
        <p:sp>
          <p:nvSpPr>
            <p:cNvPr name="TextBox 5" id="5"/>
            <p:cNvSpPr txBox="true"/>
            <p:nvPr/>
          </p:nvSpPr>
          <p:spPr>
            <a:xfrm>
              <a:off x="0" y="-66675"/>
              <a:ext cx="2471078" cy="265246"/>
            </a:xfrm>
            <a:prstGeom prst="rect">
              <a:avLst/>
            </a:prstGeom>
          </p:spPr>
          <p:txBody>
            <a:bodyPr anchor="ctr" rtlCol="false" tIns="50800" lIns="50800" bIns="50800" rIns="50800"/>
            <a:lstStyle/>
            <a:p>
              <a:pPr algn="ctr">
                <a:lnSpc>
                  <a:spcPts val="3343"/>
                </a:lnSpc>
              </a:pPr>
            </a:p>
          </p:txBody>
        </p:sp>
      </p:grpSp>
      <p:sp>
        <p:nvSpPr>
          <p:cNvPr name="Freeform 6" id="6"/>
          <p:cNvSpPr/>
          <p:nvPr/>
        </p:nvSpPr>
        <p:spPr>
          <a:xfrm flipH="false" flipV="false" rot="0">
            <a:off x="528051" y="1476393"/>
            <a:ext cx="636219" cy="686876"/>
          </a:xfrm>
          <a:custGeom>
            <a:avLst/>
            <a:gdLst/>
            <a:ahLst/>
            <a:cxnLst/>
            <a:rect r="r" b="b" t="t" l="l"/>
            <a:pathLst>
              <a:path h="686876" w="636219">
                <a:moveTo>
                  <a:pt x="0" y="0"/>
                </a:moveTo>
                <a:lnTo>
                  <a:pt x="636219" y="0"/>
                </a:lnTo>
                <a:lnTo>
                  <a:pt x="636219" y="686876"/>
                </a:lnTo>
                <a:lnTo>
                  <a:pt x="0" y="686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407605" y="-1030440"/>
            <a:ext cx="9601625" cy="11764797"/>
            <a:chOff x="0" y="0"/>
            <a:chExt cx="941208" cy="1153255"/>
          </a:xfrm>
        </p:grpSpPr>
        <p:sp>
          <p:nvSpPr>
            <p:cNvPr name="Freeform 8" id="8"/>
            <p:cNvSpPr/>
            <p:nvPr/>
          </p:nvSpPr>
          <p:spPr>
            <a:xfrm flipH="false" flipV="false" rot="0">
              <a:off x="0" y="0"/>
              <a:ext cx="941208" cy="1153255"/>
            </a:xfrm>
            <a:custGeom>
              <a:avLst/>
              <a:gdLst/>
              <a:ahLst/>
              <a:cxnLst/>
              <a:rect r="r" b="b" t="t" l="l"/>
              <a:pathLst>
                <a:path h="1153255" w="941208">
                  <a:moveTo>
                    <a:pt x="470604" y="0"/>
                  </a:moveTo>
                  <a:cubicBezTo>
                    <a:pt x="210697" y="0"/>
                    <a:pt x="0" y="258165"/>
                    <a:pt x="0" y="576628"/>
                  </a:cubicBezTo>
                  <a:cubicBezTo>
                    <a:pt x="0" y="895090"/>
                    <a:pt x="210697" y="1153255"/>
                    <a:pt x="470604" y="1153255"/>
                  </a:cubicBezTo>
                  <a:cubicBezTo>
                    <a:pt x="730512" y="1153255"/>
                    <a:pt x="941208" y="895090"/>
                    <a:pt x="941208" y="576628"/>
                  </a:cubicBezTo>
                  <a:cubicBezTo>
                    <a:pt x="941208" y="258165"/>
                    <a:pt x="730512" y="0"/>
                    <a:pt x="470604" y="0"/>
                  </a:cubicBezTo>
                  <a:close/>
                </a:path>
              </a:pathLst>
            </a:custGeom>
            <a:blipFill>
              <a:blip r:embed="rId6"/>
              <a:stretch>
                <a:fillRect l="-4120" t="0" r="-4120" b="0"/>
              </a:stretch>
            </a:blipFill>
          </p:spPr>
        </p:sp>
      </p:grpSp>
      <p:sp>
        <p:nvSpPr>
          <p:cNvPr name="Freeform 9" id="9"/>
          <p:cNvSpPr/>
          <p:nvPr/>
        </p:nvSpPr>
        <p:spPr>
          <a:xfrm flipH="false" flipV="false" rot="-4317171">
            <a:off x="7638368" y="4368500"/>
            <a:ext cx="7762520" cy="5599342"/>
          </a:xfrm>
          <a:custGeom>
            <a:avLst/>
            <a:gdLst/>
            <a:ahLst/>
            <a:cxnLst/>
            <a:rect r="r" b="b" t="t" l="l"/>
            <a:pathLst>
              <a:path h="5599342" w="7762520">
                <a:moveTo>
                  <a:pt x="0" y="0"/>
                </a:moveTo>
                <a:lnTo>
                  <a:pt x="7762520" y="0"/>
                </a:lnTo>
                <a:lnTo>
                  <a:pt x="7762520" y="5599342"/>
                </a:lnTo>
                <a:lnTo>
                  <a:pt x="0" y="5599342"/>
                </a:lnTo>
                <a:lnTo>
                  <a:pt x="0" y="0"/>
                </a:lnTo>
                <a:close/>
              </a:path>
            </a:pathLst>
          </a:custGeom>
          <a:blipFill>
            <a:blip r:embed="rId7">
              <a:extLst>
                <a:ext uri="{96DAC541-7B7A-43D3-8B79-37D633B846F1}">
                  <asvg:svgBlip xmlns:asvg="http://schemas.microsoft.com/office/drawing/2016/SVG/main" r:embed="rId8"/>
                </a:ext>
              </a:extLst>
            </a:blip>
            <a:stretch>
              <a:fillRect l="0" t="0" r="0" b="-105002"/>
            </a:stretch>
          </a:blipFill>
        </p:spPr>
      </p:sp>
      <p:grpSp>
        <p:nvGrpSpPr>
          <p:cNvPr name="Group 10" id="10"/>
          <p:cNvGrpSpPr/>
          <p:nvPr/>
        </p:nvGrpSpPr>
        <p:grpSpPr>
          <a:xfrm rot="0">
            <a:off x="9727458" y="408535"/>
            <a:ext cx="620165" cy="62016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13" id="13"/>
          <p:cNvSpPr/>
          <p:nvPr/>
        </p:nvSpPr>
        <p:spPr>
          <a:xfrm flipH="false" flipV="false" rot="5400000">
            <a:off x="5808670" y="3310191"/>
            <a:ext cx="11352394" cy="4154525"/>
          </a:xfrm>
          <a:custGeom>
            <a:avLst/>
            <a:gdLst/>
            <a:ahLst/>
            <a:cxnLst/>
            <a:rect r="r" b="b" t="t" l="l"/>
            <a:pathLst>
              <a:path h="4154525" w="11352394">
                <a:moveTo>
                  <a:pt x="0" y="0"/>
                </a:moveTo>
                <a:lnTo>
                  <a:pt x="11352394" y="0"/>
                </a:lnTo>
                <a:lnTo>
                  <a:pt x="11352394" y="4154525"/>
                </a:lnTo>
                <a:lnTo>
                  <a:pt x="0" y="4154525"/>
                </a:lnTo>
                <a:lnTo>
                  <a:pt x="0" y="0"/>
                </a:lnTo>
                <a:close/>
              </a:path>
            </a:pathLst>
          </a:custGeom>
          <a:blipFill>
            <a:blip r:embed="rId9">
              <a:extLst>
                <a:ext uri="{96DAC541-7B7A-43D3-8B79-37D633B846F1}">
                  <asvg:svgBlip xmlns:asvg="http://schemas.microsoft.com/office/drawing/2016/SVG/main" r:embed="rId10"/>
                </a:ext>
              </a:extLst>
            </a:blip>
            <a:stretch>
              <a:fillRect l="-610" t="0" r="0" b="-11686"/>
            </a:stretch>
          </a:blipFill>
        </p:spPr>
      </p:sp>
      <p:grpSp>
        <p:nvGrpSpPr>
          <p:cNvPr name="Group 14" id="14"/>
          <p:cNvGrpSpPr/>
          <p:nvPr/>
        </p:nvGrpSpPr>
        <p:grpSpPr>
          <a:xfrm rot="0">
            <a:off x="7655283" y="-1425899"/>
            <a:ext cx="1752322" cy="17523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17" id="17"/>
          <p:cNvSpPr/>
          <p:nvPr/>
        </p:nvSpPr>
        <p:spPr>
          <a:xfrm flipH="true" flipV="false" rot="-5863608">
            <a:off x="15994230" y="-308059"/>
            <a:ext cx="3942056" cy="3338166"/>
          </a:xfrm>
          <a:custGeom>
            <a:avLst/>
            <a:gdLst/>
            <a:ahLst/>
            <a:cxnLst/>
            <a:rect r="r" b="b" t="t" l="l"/>
            <a:pathLst>
              <a:path h="3338166" w="3942056">
                <a:moveTo>
                  <a:pt x="3942056" y="0"/>
                </a:moveTo>
                <a:lnTo>
                  <a:pt x="0" y="0"/>
                </a:lnTo>
                <a:lnTo>
                  <a:pt x="0" y="3338167"/>
                </a:lnTo>
                <a:lnTo>
                  <a:pt x="3942056" y="3338167"/>
                </a:lnTo>
                <a:lnTo>
                  <a:pt x="3942056" y="0"/>
                </a:lnTo>
                <a:close/>
              </a:path>
            </a:pathLst>
          </a:custGeom>
          <a:blipFill>
            <a:blip r:embed="rId11">
              <a:extLst>
                <a:ext uri="{96DAC541-7B7A-43D3-8B79-37D633B846F1}">
                  <asvg:svgBlip xmlns:asvg="http://schemas.microsoft.com/office/drawing/2016/SVG/main" r:embed="rId12"/>
                </a:ext>
              </a:extLst>
            </a:blip>
            <a:stretch>
              <a:fillRect l="0" t="0" r="-109088" b="0"/>
            </a:stretch>
          </a:blipFill>
        </p:spPr>
      </p:sp>
      <p:sp>
        <p:nvSpPr>
          <p:cNvPr name="Freeform 18" id="18"/>
          <p:cNvSpPr/>
          <p:nvPr/>
        </p:nvSpPr>
        <p:spPr>
          <a:xfrm flipH="false" flipV="false" rot="-4855005">
            <a:off x="14745052" y="6077204"/>
            <a:ext cx="5028497" cy="4258173"/>
          </a:xfrm>
          <a:custGeom>
            <a:avLst/>
            <a:gdLst/>
            <a:ahLst/>
            <a:cxnLst/>
            <a:rect r="r" b="b" t="t" l="l"/>
            <a:pathLst>
              <a:path h="4258173" w="5028497">
                <a:moveTo>
                  <a:pt x="0" y="0"/>
                </a:moveTo>
                <a:lnTo>
                  <a:pt x="5028496" y="0"/>
                </a:lnTo>
                <a:lnTo>
                  <a:pt x="5028496" y="4258173"/>
                </a:lnTo>
                <a:lnTo>
                  <a:pt x="0" y="4258173"/>
                </a:lnTo>
                <a:lnTo>
                  <a:pt x="0" y="0"/>
                </a:lnTo>
                <a:close/>
              </a:path>
            </a:pathLst>
          </a:custGeom>
          <a:blipFill>
            <a:blip r:embed="rId13">
              <a:extLst>
                <a:ext uri="{96DAC541-7B7A-43D3-8B79-37D633B846F1}">
                  <asvg:svgBlip xmlns:asvg="http://schemas.microsoft.com/office/drawing/2016/SVG/main" r:embed="rId14"/>
                </a:ext>
              </a:extLst>
            </a:blip>
            <a:stretch>
              <a:fillRect l="0" t="0" r="-109088" b="0"/>
            </a:stretch>
          </a:blipFill>
        </p:spPr>
      </p:sp>
      <p:grpSp>
        <p:nvGrpSpPr>
          <p:cNvPr name="Group 19" id="19"/>
          <p:cNvGrpSpPr/>
          <p:nvPr/>
        </p:nvGrpSpPr>
        <p:grpSpPr>
          <a:xfrm rot="0">
            <a:off x="4994677" y="8631294"/>
            <a:ext cx="11534968" cy="115349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TextBox 22" id="22"/>
          <p:cNvSpPr txBox="true"/>
          <p:nvPr/>
        </p:nvSpPr>
        <p:spPr>
          <a:xfrm rot="0">
            <a:off x="310796" y="2379109"/>
            <a:ext cx="8871791" cy="3683742"/>
          </a:xfrm>
          <a:prstGeom prst="rect">
            <a:avLst/>
          </a:prstGeom>
        </p:spPr>
        <p:txBody>
          <a:bodyPr anchor="t" rtlCol="false" tIns="0" lIns="0" bIns="0" rIns="0">
            <a:spAutoFit/>
          </a:bodyPr>
          <a:lstStyle/>
          <a:p>
            <a:pPr algn="l">
              <a:lnSpc>
                <a:spcPts val="6988"/>
              </a:lnSpc>
            </a:pPr>
            <a:r>
              <a:rPr lang="en-US" sz="4991" b="true">
                <a:solidFill>
                  <a:srgbClr val="0C3E80"/>
                </a:solidFill>
                <a:latin typeface="Poppins Bold"/>
                <a:ea typeface="Poppins Bold"/>
                <a:cs typeface="Poppins Bold"/>
                <a:sym typeface="Poppins Bold"/>
              </a:rPr>
              <a:t>AI-BASED FRAUD MANAGEMENT SYSTEM FOR UID AADHAAR</a:t>
            </a:r>
          </a:p>
          <a:p>
            <a:pPr algn="l">
              <a:lnSpc>
                <a:spcPts val="2368"/>
              </a:lnSpc>
            </a:pPr>
            <a:r>
              <a:rPr lang="en-US" sz="1691" b="true">
                <a:solidFill>
                  <a:srgbClr val="756459"/>
                </a:solidFill>
                <a:latin typeface="Poppins Bold"/>
                <a:ea typeface="Poppins Bold"/>
                <a:cs typeface="Poppins Bold"/>
                <a:sym typeface="Poppins Bold"/>
              </a:rPr>
              <a:t>AN AI-POWERED FRAUD DETECTION SYSTEM DESIGNED TO ENHANCE THE SECURITY OF THE UID AADHAAR VERIFICATION PROCESS.</a:t>
            </a:r>
          </a:p>
          <a:p>
            <a:pPr algn="l">
              <a:lnSpc>
                <a:spcPts val="1388"/>
              </a:lnSpc>
            </a:pPr>
          </a:p>
          <a:p>
            <a:pPr algn="l">
              <a:lnSpc>
                <a:spcPts val="1679"/>
              </a:lnSpc>
            </a:pPr>
          </a:p>
        </p:txBody>
      </p:sp>
      <p:sp>
        <p:nvSpPr>
          <p:cNvPr name="TextBox 23" id="23"/>
          <p:cNvSpPr txBox="true"/>
          <p:nvPr/>
        </p:nvSpPr>
        <p:spPr>
          <a:xfrm rot="0">
            <a:off x="613845" y="7813807"/>
            <a:ext cx="2465355" cy="435079"/>
          </a:xfrm>
          <a:prstGeom prst="rect">
            <a:avLst/>
          </a:prstGeom>
        </p:spPr>
        <p:txBody>
          <a:bodyPr anchor="t" rtlCol="false" tIns="0" lIns="0" bIns="0" rIns="0">
            <a:spAutoFit/>
          </a:bodyPr>
          <a:lstStyle/>
          <a:p>
            <a:pPr algn="l">
              <a:lnSpc>
                <a:spcPts val="3315"/>
              </a:lnSpc>
            </a:pPr>
            <a:r>
              <a:rPr lang="en-US" sz="2368">
                <a:solidFill>
                  <a:srgbClr val="000000"/>
                </a:solidFill>
                <a:latin typeface="Poppins"/>
                <a:ea typeface="Poppins"/>
                <a:cs typeface="Poppins"/>
                <a:sym typeface="Poppins"/>
              </a:rPr>
              <a:t>Prepared By:</a:t>
            </a:r>
          </a:p>
        </p:txBody>
      </p:sp>
      <p:sp>
        <p:nvSpPr>
          <p:cNvPr name="TextBox 24" id="24"/>
          <p:cNvSpPr txBox="true"/>
          <p:nvPr/>
        </p:nvSpPr>
        <p:spPr>
          <a:xfrm rot="0">
            <a:off x="613845" y="8172686"/>
            <a:ext cx="2908591" cy="458641"/>
          </a:xfrm>
          <a:prstGeom prst="rect">
            <a:avLst/>
          </a:prstGeom>
        </p:spPr>
        <p:txBody>
          <a:bodyPr anchor="t" rtlCol="false" tIns="0" lIns="0" bIns="0" rIns="0">
            <a:spAutoFit/>
          </a:bodyPr>
          <a:lstStyle/>
          <a:p>
            <a:pPr algn="l">
              <a:lnSpc>
                <a:spcPts val="3595"/>
              </a:lnSpc>
            </a:pPr>
            <a:r>
              <a:rPr lang="en-US" sz="2568" b="true">
                <a:solidFill>
                  <a:srgbClr val="0D3F83"/>
                </a:solidFill>
                <a:latin typeface="Poppins Bold"/>
                <a:ea typeface="Poppins Bold"/>
                <a:cs typeface="Poppins Bold"/>
                <a:sym typeface="Poppins Bold"/>
              </a:rPr>
              <a:t>Interns Team</a:t>
            </a:r>
          </a:p>
        </p:txBody>
      </p:sp>
      <p:sp>
        <p:nvSpPr>
          <p:cNvPr name="TextBox 25" id="25"/>
          <p:cNvSpPr txBox="true"/>
          <p:nvPr/>
        </p:nvSpPr>
        <p:spPr>
          <a:xfrm rot="0">
            <a:off x="613845" y="7077317"/>
            <a:ext cx="5651079" cy="1128974"/>
          </a:xfrm>
          <a:prstGeom prst="rect">
            <a:avLst/>
          </a:prstGeom>
        </p:spPr>
        <p:txBody>
          <a:bodyPr anchor="t" rtlCol="false" tIns="0" lIns="0" bIns="0" rIns="0">
            <a:spAutoFit/>
          </a:bodyPr>
          <a:lstStyle/>
          <a:p>
            <a:pPr algn="l">
              <a:lnSpc>
                <a:spcPts val="4448"/>
              </a:lnSpc>
            </a:pPr>
            <a:r>
              <a:rPr lang="en-US" b="true" sz="3177" spc="333">
                <a:solidFill>
                  <a:srgbClr val="FFFFFF"/>
                </a:solidFill>
                <a:latin typeface="Poppins Semi-Bold"/>
                <a:ea typeface="Poppins Semi-Bold"/>
                <a:cs typeface="Poppins Semi-Bold"/>
                <a:sym typeface="Poppins Semi-Bold"/>
              </a:rPr>
              <a:t>PRESENTATION-2025</a:t>
            </a:r>
          </a:p>
          <a:p>
            <a:pPr algn="l">
              <a:lnSpc>
                <a:spcPts val="4448"/>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94687">
            <a:off x="-252735" y="-1617355"/>
            <a:ext cx="19430999" cy="5702114"/>
          </a:xfrm>
          <a:custGeom>
            <a:avLst/>
            <a:gdLst/>
            <a:ahLst/>
            <a:cxnLst/>
            <a:rect r="r" b="b" t="t" l="l"/>
            <a:pathLst>
              <a:path h="5702114" w="19430999">
                <a:moveTo>
                  <a:pt x="0" y="0"/>
                </a:moveTo>
                <a:lnTo>
                  <a:pt x="19430999" y="0"/>
                </a:lnTo>
                <a:lnTo>
                  <a:pt x="19430999" y="5702113"/>
                </a:lnTo>
                <a:lnTo>
                  <a:pt x="0" y="5702113"/>
                </a:lnTo>
                <a:lnTo>
                  <a:pt x="0" y="0"/>
                </a:lnTo>
                <a:close/>
              </a:path>
            </a:pathLst>
          </a:custGeom>
          <a:blipFill>
            <a:blip r:embed="rId2">
              <a:extLst>
                <a:ext uri="{96DAC541-7B7A-43D3-8B79-37D633B846F1}">
                  <asvg:svgBlip xmlns:asvg="http://schemas.microsoft.com/office/drawing/2016/SVG/main" r:embed="rId3"/>
                </a:ext>
              </a:extLst>
            </a:blip>
            <a:stretch>
              <a:fillRect l="0" t="0" r="-1444" b="-1978"/>
            </a:stretch>
          </a:blipFill>
        </p:spPr>
      </p:sp>
      <p:sp>
        <p:nvSpPr>
          <p:cNvPr name="Freeform 3" id="3"/>
          <p:cNvSpPr/>
          <p:nvPr/>
        </p:nvSpPr>
        <p:spPr>
          <a:xfrm flipH="false" flipV="true" rot="2785693">
            <a:off x="16135023" y="6608813"/>
            <a:ext cx="8534093" cy="8555482"/>
          </a:xfrm>
          <a:custGeom>
            <a:avLst/>
            <a:gdLst/>
            <a:ahLst/>
            <a:cxnLst/>
            <a:rect r="r" b="b" t="t" l="l"/>
            <a:pathLst>
              <a:path h="8555482" w="8534093">
                <a:moveTo>
                  <a:pt x="0" y="8555482"/>
                </a:moveTo>
                <a:lnTo>
                  <a:pt x="8534093" y="8555482"/>
                </a:lnTo>
                <a:lnTo>
                  <a:pt x="8534093" y="0"/>
                </a:lnTo>
                <a:lnTo>
                  <a:pt x="0" y="0"/>
                </a:lnTo>
                <a:lnTo>
                  <a:pt x="0" y="8555482"/>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23622" y="8948218"/>
            <a:ext cx="1752322" cy="1752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7" id="7"/>
          <p:cNvSpPr/>
          <p:nvPr/>
        </p:nvSpPr>
        <p:spPr>
          <a:xfrm flipH="true" flipV="true" rot="-9419425">
            <a:off x="-4052361" y="-1258421"/>
            <a:ext cx="9662263" cy="6969684"/>
          </a:xfrm>
          <a:custGeom>
            <a:avLst/>
            <a:gdLst/>
            <a:ahLst/>
            <a:cxnLst/>
            <a:rect r="r" b="b" t="t" l="l"/>
            <a:pathLst>
              <a:path h="6969684" w="9662263">
                <a:moveTo>
                  <a:pt x="9662264" y="6969685"/>
                </a:moveTo>
                <a:lnTo>
                  <a:pt x="0" y="6969685"/>
                </a:lnTo>
                <a:lnTo>
                  <a:pt x="0" y="0"/>
                </a:lnTo>
                <a:lnTo>
                  <a:pt x="9662264" y="0"/>
                </a:lnTo>
                <a:lnTo>
                  <a:pt x="9662264" y="6969685"/>
                </a:lnTo>
                <a:close/>
              </a:path>
            </a:pathLst>
          </a:custGeom>
          <a:blipFill>
            <a:blip r:embed="rId6">
              <a:extLst>
                <a:ext uri="{96DAC541-7B7A-43D3-8B79-37D633B846F1}">
                  <asvg:svgBlip xmlns:asvg="http://schemas.microsoft.com/office/drawing/2016/SVG/main" r:embed="rId7"/>
                </a:ext>
              </a:extLst>
            </a:blip>
            <a:stretch>
              <a:fillRect l="0" t="0" r="0" b="-105002"/>
            </a:stretch>
          </a:blipFill>
        </p:spPr>
      </p:sp>
      <p:sp>
        <p:nvSpPr>
          <p:cNvPr name="AutoShape 8" id="8"/>
          <p:cNvSpPr/>
          <p:nvPr/>
        </p:nvSpPr>
        <p:spPr>
          <a:xfrm flipV="true">
            <a:off x="17522167" y="675182"/>
            <a:ext cx="0" cy="422525"/>
          </a:xfrm>
          <a:prstGeom prst="line">
            <a:avLst/>
          </a:prstGeom>
          <a:ln cap="flat" w="66675">
            <a:solidFill>
              <a:srgbClr val="FFC038"/>
            </a:solidFill>
            <a:prstDash val="solid"/>
            <a:headEnd type="none" len="sm" w="sm"/>
            <a:tailEnd type="none" len="sm" w="sm"/>
          </a:ln>
        </p:spPr>
      </p:sp>
      <p:sp>
        <p:nvSpPr>
          <p:cNvPr name="Freeform 9" id="9"/>
          <p:cNvSpPr/>
          <p:nvPr/>
        </p:nvSpPr>
        <p:spPr>
          <a:xfrm flipH="false" flipV="false" rot="0">
            <a:off x="4103221" y="2476181"/>
            <a:ext cx="2484487" cy="730863"/>
          </a:xfrm>
          <a:custGeom>
            <a:avLst/>
            <a:gdLst/>
            <a:ahLst/>
            <a:cxnLst/>
            <a:rect r="r" b="b" t="t" l="l"/>
            <a:pathLst>
              <a:path h="730863" w="2484487">
                <a:moveTo>
                  <a:pt x="0" y="0"/>
                </a:moveTo>
                <a:lnTo>
                  <a:pt x="2484487" y="0"/>
                </a:lnTo>
                <a:lnTo>
                  <a:pt x="2484487" y="730863"/>
                </a:lnTo>
                <a:lnTo>
                  <a:pt x="0" y="730863"/>
                </a:lnTo>
                <a:lnTo>
                  <a:pt x="0" y="0"/>
                </a:lnTo>
                <a:close/>
              </a:path>
            </a:pathLst>
          </a:custGeom>
          <a:blipFill>
            <a:blip r:embed="rId8">
              <a:extLst>
                <a:ext uri="{96DAC541-7B7A-43D3-8B79-37D633B846F1}">
                  <asvg:svgBlip xmlns:asvg="http://schemas.microsoft.com/office/drawing/2016/SVG/main" r:embed="rId9"/>
                </a:ext>
              </a:extLst>
            </a:blip>
            <a:stretch>
              <a:fillRect l="-56891" t="0" r="0" b="0"/>
            </a:stretch>
          </a:blipFill>
        </p:spPr>
      </p:sp>
      <p:sp>
        <p:nvSpPr>
          <p:cNvPr name="Freeform 10" id="10"/>
          <p:cNvSpPr/>
          <p:nvPr/>
        </p:nvSpPr>
        <p:spPr>
          <a:xfrm flipH="false" flipV="false" rot="0">
            <a:off x="547998" y="2476181"/>
            <a:ext cx="3897937" cy="730863"/>
          </a:xfrm>
          <a:custGeom>
            <a:avLst/>
            <a:gdLst/>
            <a:ahLst/>
            <a:cxnLst/>
            <a:rect r="r" b="b" t="t" l="l"/>
            <a:pathLst>
              <a:path h="730863" w="3897937">
                <a:moveTo>
                  <a:pt x="0" y="0"/>
                </a:moveTo>
                <a:lnTo>
                  <a:pt x="3897937" y="0"/>
                </a:lnTo>
                <a:lnTo>
                  <a:pt x="3897937" y="730863"/>
                </a:lnTo>
                <a:lnTo>
                  <a:pt x="0" y="730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55568" y="2728133"/>
            <a:ext cx="276969" cy="284110"/>
          </a:xfrm>
          <a:custGeom>
            <a:avLst/>
            <a:gdLst/>
            <a:ahLst/>
            <a:cxnLst/>
            <a:rect r="r" b="b" t="t" l="l"/>
            <a:pathLst>
              <a:path h="284110" w="276969">
                <a:moveTo>
                  <a:pt x="0" y="0"/>
                </a:moveTo>
                <a:lnTo>
                  <a:pt x="276969" y="0"/>
                </a:lnTo>
                <a:lnTo>
                  <a:pt x="276969" y="284110"/>
                </a:lnTo>
                <a:lnTo>
                  <a:pt x="0" y="2841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855568" y="6340353"/>
            <a:ext cx="276969" cy="284110"/>
          </a:xfrm>
          <a:custGeom>
            <a:avLst/>
            <a:gdLst/>
            <a:ahLst/>
            <a:cxnLst/>
            <a:rect r="r" b="b" t="t" l="l"/>
            <a:pathLst>
              <a:path h="284110" w="276969">
                <a:moveTo>
                  <a:pt x="0" y="0"/>
                </a:moveTo>
                <a:lnTo>
                  <a:pt x="276969" y="0"/>
                </a:lnTo>
                <a:lnTo>
                  <a:pt x="276969" y="284110"/>
                </a:lnTo>
                <a:lnTo>
                  <a:pt x="0" y="2841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843566" y="2505178"/>
            <a:ext cx="4795171" cy="903089"/>
          </a:xfrm>
          <a:prstGeom prst="rect">
            <a:avLst/>
          </a:prstGeom>
        </p:spPr>
        <p:txBody>
          <a:bodyPr anchor="t" rtlCol="false" tIns="0" lIns="0" bIns="0" rIns="0">
            <a:spAutoFit/>
          </a:bodyPr>
          <a:lstStyle/>
          <a:p>
            <a:pPr algn="l">
              <a:lnSpc>
                <a:spcPts val="2351"/>
              </a:lnSpc>
            </a:pPr>
            <a:r>
              <a:rPr lang="en-US" sz="2099" spc="20" b="true">
                <a:solidFill>
                  <a:srgbClr val="000000"/>
                </a:solidFill>
                <a:latin typeface="Poppins Semi-Bold"/>
                <a:ea typeface="Poppins Semi-Bold"/>
                <a:cs typeface="Poppins Semi-Bold"/>
                <a:sym typeface="Poppins Semi-Bold"/>
              </a:rPr>
              <a:t>YOLO model detects tampe</a:t>
            </a:r>
            <a:r>
              <a:rPr lang="en-US" sz="2099" spc="20" b="true">
                <a:solidFill>
                  <a:srgbClr val="000000"/>
                </a:solidFill>
                <a:latin typeface="Poppins Semi-Bold"/>
                <a:ea typeface="Poppins Semi-Bold"/>
                <a:cs typeface="Poppins Semi-Bold"/>
                <a:sym typeface="Poppins Semi-Bold"/>
              </a:rPr>
              <a:t>red areas on Aadhaar images.</a:t>
            </a:r>
          </a:p>
          <a:p>
            <a:pPr algn="l" marL="0" indent="0" lvl="0">
              <a:lnSpc>
                <a:spcPts val="2351"/>
              </a:lnSpc>
            </a:pPr>
          </a:p>
        </p:txBody>
      </p:sp>
      <p:grpSp>
        <p:nvGrpSpPr>
          <p:cNvPr name="Group 14" id="14"/>
          <p:cNvGrpSpPr/>
          <p:nvPr/>
        </p:nvGrpSpPr>
        <p:grpSpPr>
          <a:xfrm rot="0">
            <a:off x="547998" y="3604206"/>
            <a:ext cx="6039710" cy="730863"/>
            <a:chOff x="0" y="0"/>
            <a:chExt cx="8052947" cy="974484"/>
          </a:xfrm>
        </p:grpSpPr>
        <p:sp>
          <p:nvSpPr>
            <p:cNvPr name="Freeform 15" id="15"/>
            <p:cNvSpPr/>
            <p:nvPr/>
          </p:nvSpPr>
          <p:spPr>
            <a:xfrm flipH="false" flipV="false" rot="0">
              <a:off x="4740297" y="0"/>
              <a:ext cx="3312649" cy="974484"/>
            </a:xfrm>
            <a:custGeom>
              <a:avLst/>
              <a:gdLst/>
              <a:ahLst/>
              <a:cxnLst/>
              <a:rect r="r" b="b" t="t" l="l"/>
              <a:pathLst>
                <a:path h="974484" w="3312649">
                  <a:moveTo>
                    <a:pt x="0" y="0"/>
                  </a:moveTo>
                  <a:lnTo>
                    <a:pt x="3312650" y="0"/>
                  </a:lnTo>
                  <a:lnTo>
                    <a:pt x="3312650" y="974484"/>
                  </a:lnTo>
                  <a:lnTo>
                    <a:pt x="0" y="974484"/>
                  </a:lnTo>
                  <a:lnTo>
                    <a:pt x="0" y="0"/>
                  </a:lnTo>
                  <a:close/>
                </a:path>
              </a:pathLst>
            </a:custGeom>
            <a:blipFill>
              <a:blip r:embed="rId8">
                <a:extLst>
                  <a:ext uri="{96DAC541-7B7A-43D3-8B79-37D633B846F1}">
                    <asvg:svgBlip xmlns:asvg="http://schemas.microsoft.com/office/drawing/2016/SVG/main" r:embed="rId9"/>
                  </a:ext>
                </a:extLst>
              </a:blip>
              <a:stretch>
                <a:fillRect l="-56891" t="0" r="0" b="0"/>
              </a:stretch>
            </a:blipFill>
          </p:spPr>
        </p:sp>
        <p:sp>
          <p:nvSpPr>
            <p:cNvPr name="Freeform 16" id="16"/>
            <p:cNvSpPr/>
            <p:nvPr/>
          </p:nvSpPr>
          <p:spPr>
            <a:xfrm flipH="false" flipV="false" rot="0">
              <a:off x="0" y="0"/>
              <a:ext cx="5197249" cy="974484"/>
            </a:xfrm>
            <a:custGeom>
              <a:avLst/>
              <a:gdLst/>
              <a:ahLst/>
              <a:cxnLst/>
              <a:rect r="r" b="b" t="t" l="l"/>
              <a:pathLst>
                <a:path h="974484" w="5197249">
                  <a:moveTo>
                    <a:pt x="0" y="0"/>
                  </a:moveTo>
                  <a:lnTo>
                    <a:pt x="5197249" y="0"/>
                  </a:lnTo>
                  <a:lnTo>
                    <a:pt x="5197249" y="974484"/>
                  </a:lnTo>
                  <a:lnTo>
                    <a:pt x="0" y="9744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410093" y="318621"/>
              <a:ext cx="369292" cy="378813"/>
            </a:xfrm>
            <a:custGeom>
              <a:avLst/>
              <a:gdLst/>
              <a:ahLst/>
              <a:cxnLst/>
              <a:rect r="r" b="b" t="t" l="l"/>
              <a:pathLst>
                <a:path h="378813" w="369292">
                  <a:moveTo>
                    <a:pt x="0" y="0"/>
                  </a:moveTo>
                  <a:lnTo>
                    <a:pt x="369292" y="0"/>
                  </a:lnTo>
                  <a:lnTo>
                    <a:pt x="369292" y="378812"/>
                  </a:lnTo>
                  <a:lnTo>
                    <a:pt x="0" y="3788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727424" y="101914"/>
              <a:ext cx="6025747" cy="812227"/>
            </a:xfrm>
            <a:prstGeom prst="rect">
              <a:avLst/>
            </a:prstGeom>
          </p:spPr>
          <p:txBody>
            <a:bodyPr anchor="t" rtlCol="false" tIns="0" lIns="0" bIns="0" rIns="0">
              <a:spAutoFit/>
            </a:bodyPr>
            <a:lstStyle/>
            <a:p>
              <a:pPr algn="l" marL="0" indent="0" lvl="0">
                <a:lnSpc>
                  <a:spcPts val="2351"/>
                </a:lnSpc>
              </a:pPr>
              <a:r>
                <a:rPr lang="en-US" b="true" sz="2099" spc="20">
                  <a:solidFill>
                    <a:srgbClr val="000000"/>
                  </a:solidFill>
                  <a:latin typeface="Poppins Semi-Bold"/>
                  <a:ea typeface="Poppins Semi-Bold"/>
                  <a:cs typeface="Poppins Semi-Bold"/>
                  <a:sym typeface="Poppins Semi-Bold"/>
                </a:rPr>
                <a:t>Highlights forged or altered regions for detailed analysis.</a:t>
              </a:r>
            </a:p>
          </p:txBody>
        </p:sp>
      </p:grpSp>
      <p:grpSp>
        <p:nvGrpSpPr>
          <p:cNvPr name="Group 19" id="19"/>
          <p:cNvGrpSpPr/>
          <p:nvPr/>
        </p:nvGrpSpPr>
        <p:grpSpPr>
          <a:xfrm rot="0">
            <a:off x="547998" y="4751292"/>
            <a:ext cx="6968306" cy="730863"/>
            <a:chOff x="0" y="0"/>
            <a:chExt cx="9291075" cy="974484"/>
          </a:xfrm>
        </p:grpSpPr>
        <p:sp>
          <p:nvSpPr>
            <p:cNvPr name="Freeform 20" id="20"/>
            <p:cNvSpPr/>
            <p:nvPr/>
          </p:nvSpPr>
          <p:spPr>
            <a:xfrm flipH="false" flipV="false" rot="0">
              <a:off x="4740297" y="0"/>
              <a:ext cx="3312649" cy="974484"/>
            </a:xfrm>
            <a:custGeom>
              <a:avLst/>
              <a:gdLst/>
              <a:ahLst/>
              <a:cxnLst/>
              <a:rect r="r" b="b" t="t" l="l"/>
              <a:pathLst>
                <a:path h="974484" w="3312649">
                  <a:moveTo>
                    <a:pt x="0" y="0"/>
                  </a:moveTo>
                  <a:lnTo>
                    <a:pt x="3312650" y="0"/>
                  </a:lnTo>
                  <a:lnTo>
                    <a:pt x="3312650" y="974484"/>
                  </a:lnTo>
                  <a:lnTo>
                    <a:pt x="0" y="974484"/>
                  </a:lnTo>
                  <a:lnTo>
                    <a:pt x="0" y="0"/>
                  </a:lnTo>
                  <a:close/>
                </a:path>
              </a:pathLst>
            </a:custGeom>
            <a:blipFill>
              <a:blip r:embed="rId8">
                <a:extLst>
                  <a:ext uri="{96DAC541-7B7A-43D3-8B79-37D633B846F1}">
                    <asvg:svgBlip xmlns:asvg="http://schemas.microsoft.com/office/drawing/2016/SVG/main" r:embed="rId9"/>
                  </a:ext>
                </a:extLst>
              </a:blip>
              <a:stretch>
                <a:fillRect l="-56891" t="0" r="0" b="0"/>
              </a:stretch>
            </a:blipFill>
          </p:spPr>
        </p:sp>
        <p:sp>
          <p:nvSpPr>
            <p:cNvPr name="Freeform 21" id="21"/>
            <p:cNvSpPr/>
            <p:nvPr/>
          </p:nvSpPr>
          <p:spPr>
            <a:xfrm flipH="false" flipV="false" rot="0">
              <a:off x="0" y="0"/>
              <a:ext cx="5197249" cy="974484"/>
            </a:xfrm>
            <a:custGeom>
              <a:avLst/>
              <a:gdLst/>
              <a:ahLst/>
              <a:cxnLst/>
              <a:rect r="r" b="b" t="t" l="l"/>
              <a:pathLst>
                <a:path h="974484" w="5197249">
                  <a:moveTo>
                    <a:pt x="0" y="0"/>
                  </a:moveTo>
                  <a:lnTo>
                    <a:pt x="5197249" y="0"/>
                  </a:lnTo>
                  <a:lnTo>
                    <a:pt x="5197249" y="974484"/>
                  </a:lnTo>
                  <a:lnTo>
                    <a:pt x="0" y="9744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727424" y="109251"/>
              <a:ext cx="7563651" cy="746458"/>
            </a:xfrm>
            <a:prstGeom prst="rect">
              <a:avLst/>
            </a:prstGeom>
          </p:spPr>
          <p:txBody>
            <a:bodyPr anchor="t" rtlCol="false" tIns="0" lIns="0" bIns="0" rIns="0">
              <a:spAutoFit/>
            </a:bodyPr>
            <a:lstStyle/>
            <a:p>
              <a:pPr algn="l" marL="0" indent="0" lvl="0">
                <a:lnSpc>
                  <a:spcPts val="2127"/>
                </a:lnSpc>
              </a:pPr>
              <a:r>
                <a:rPr lang="en-US" b="true" sz="1899" spc="18">
                  <a:solidFill>
                    <a:srgbClr val="000000"/>
                  </a:solidFill>
                  <a:latin typeface="Poppins Semi-Bold"/>
                  <a:ea typeface="Poppins Semi-Bold"/>
                  <a:cs typeface="Poppins Semi-Bold"/>
                  <a:sym typeface="Poppins Semi-Bold"/>
                </a:rPr>
                <a:t>Identifies fraud by analyzing  and manipulation patterns.</a:t>
              </a:r>
            </a:p>
          </p:txBody>
        </p:sp>
      </p:grpSp>
      <p:sp>
        <p:nvSpPr>
          <p:cNvPr name="Freeform 23" id="23"/>
          <p:cNvSpPr/>
          <p:nvPr/>
        </p:nvSpPr>
        <p:spPr>
          <a:xfrm flipH="false" flipV="false" rot="0">
            <a:off x="6256074" y="5285555"/>
            <a:ext cx="12031926" cy="4255147"/>
          </a:xfrm>
          <a:custGeom>
            <a:avLst/>
            <a:gdLst/>
            <a:ahLst/>
            <a:cxnLst/>
            <a:rect r="r" b="b" t="t" l="l"/>
            <a:pathLst>
              <a:path h="4255147" w="12031926">
                <a:moveTo>
                  <a:pt x="0" y="0"/>
                </a:moveTo>
                <a:lnTo>
                  <a:pt x="12031926" y="0"/>
                </a:lnTo>
                <a:lnTo>
                  <a:pt x="12031926" y="4255147"/>
                </a:lnTo>
                <a:lnTo>
                  <a:pt x="0" y="4255147"/>
                </a:lnTo>
                <a:lnTo>
                  <a:pt x="0" y="0"/>
                </a:lnTo>
                <a:close/>
              </a:path>
            </a:pathLst>
          </a:custGeom>
          <a:blipFill>
            <a:blip r:embed="rId12"/>
            <a:stretch>
              <a:fillRect l="0" t="-49812" r="0" b="-3232"/>
            </a:stretch>
          </a:blipFill>
        </p:spPr>
      </p:sp>
      <p:sp>
        <p:nvSpPr>
          <p:cNvPr name="TextBox 24" id="24"/>
          <p:cNvSpPr txBox="true"/>
          <p:nvPr/>
        </p:nvSpPr>
        <p:spPr>
          <a:xfrm rot="0">
            <a:off x="10264800" y="1547298"/>
            <a:ext cx="7257367" cy="1810142"/>
          </a:xfrm>
          <a:prstGeom prst="rect">
            <a:avLst/>
          </a:prstGeom>
        </p:spPr>
        <p:txBody>
          <a:bodyPr anchor="t" rtlCol="false" tIns="0" lIns="0" bIns="0" rIns="0">
            <a:spAutoFit/>
          </a:bodyPr>
          <a:lstStyle/>
          <a:p>
            <a:pPr algn="r">
              <a:lnSpc>
                <a:spcPts val="6981"/>
              </a:lnSpc>
            </a:pPr>
            <a:r>
              <a:rPr lang="en-US" sz="5817" b="true">
                <a:solidFill>
                  <a:srgbClr val="FFFFFF"/>
                </a:solidFill>
                <a:latin typeface="Poppins Semi-Bold"/>
                <a:ea typeface="Poppins Semi-Bold"/>
                <a:cs typeface="Poppins Semi-Bold"/>
                <a:sym typeface="Poppins Semi-Bold"/>
              </a:rPr>
              <a:t>Fraud Detection Using YOLO</a:t>
            </a:r>
          </a:p>
        </p:txBody>
      </p:sp>
      <p:sp>
        <p:nvSpPr>
          <p:cNvPr name="TextBox 25" id="25"/>
          <p:cNvSpPr txBox="true"/>
          <p:nvPr/>
        </p:nvSpPr>
        <p:spPr>
          <a:xfrm rot="0">
            <a:off x="15839770" y="658749"/>
            <a:ext cx="1411122" cy="438957"/>
          </a:xfrm>
          <a:prstGeom prst="rect">
            <a:avLst/>
          </a:prstGeom>
        </p:spPr>
        <p:txBody>
          <a:bodyPr anchor="t" rtlCol="false" tIns="0" lIns="0" bIns="0" rIns="0">
            <a:spAutoFit/>
          </a:bodyPr>
          <a:lstStyle/>
          <a:p>
            <a:pPr algn="r" marL="0" indent="0" lvl="0">
              <a:lnSpc>
                <a:spcPts val="3244"/>
              </a:lnSpc>
            </a:pPr>
            <a:r>
              <a:rPr lang="en-US" b="true" sz="2896" spc="28">
                <a:solidFill>
                  <a:srgbClr val="FFFFFF"/>
                </a:solidFill>
                <a:latin typeface="Poppins Bold"/>
                <a:ea typeface="Poppins Bold"/>
                <a:cs typeface="Poppins Bold"/>
                <a:sym typeface="Poppins Bold"/>
              </a:rPr>
              <a:t>PAGE 9</a:t>
            </a:r>
          </a:p>
        </p:txBody>
      </p:sp>
      <p:grpSp>
        <p:nvGrpSpPr>
          <p:cNvPr name="Group 26" id="26"/>
          <p:cNvGrpSpPr/>
          <p:nvPr/>
        </p:nvGrpSpPr>
        <p:grpSpPr>
          <a:xfrm rot="0">
            <a:off x="599027" y="5961935"/>
            <a:ext cx="6039710" cy="1040945"/>
            <a:chOff x="0" y="0"/>
            <a:chExt cx="8052947" cy="1387927"/>
          </a:xfrm>
        </p:grpSpPr>
        <p:grpSp>
          <p:nvGrpSpPr>
            <p:cNvPr name="Group 27" id="27"/>
            <p:cNvGrpSpPr/>
            <p:nvPr/>
          </p:nvGrpSpPr>
          <p:grpSpPr>
            <a:xfrm rot="0">
              <a:off x="980149" y="561041"/>
              <a:ext cx="826886" cy="82688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30" id="30"/>
            <p:cNvSpPr/>
            <p:nvPr/>
          </p:nvSpPr>
          <p:spPr>
            <a:xfrm flipH="false" flipV="false" rot="0">
              <a:off x="4740297" y="0"/>
              <a:ext cx="3312649" cy="974484"/>
            </a:xfrm>
            <a:custGeom>
              <a:avLst/>
              <a:gdLst/>
              <a:ahLst/>
              <a:cxnLst/>
              <a:rect r="r" b="b" t="t" l="l"/>
              <a:pathLst>
                <a:path h="974484" w="3312649">
                  <a:moveTo>
                    <a:pt x="0" y="0"/>
                  </a:moveTo>
                  <a:lnTo>
                    <a:pt x="3312650" y="0"/>
                  </a:lnTo>
                  <a:lnTo>
                    <a:pt x="3312650" y="974484"/>
                  </a:lnTo>
                  <a:lnTo>
                    <a:pt x="0" y="974484"/>
                  </a:lnTo>
                  <a:lnTo>
                    <a:pt x="0" y="0"/>
                  </a:lnTo>
                  <a:close/>
                </a:path>
              </a:pathLst>
            </a:custGeom>
            <a:blipFill>
              <a:blip r:embed="rId8">
                <a:extLst>
                  <a:ext uri="{96DAC541-7B7A-43D3-8B79-37D633B846F1}">
                    <asvg:svgBlip xmlns:asvg="http://schemas.microsoft.com/office/drawing/2016/SVG/main" r:embed="rId9"/>
                  </a:ext>
                </a:extLst>
              </a:blip>
              <a:stretch>
                <a:fillRect l="-56891" t="0" r="0" b="0"/>
              </a:stretch>
            </a:blipFill>
          </p:spPr>
        </p:sp>
        <p:sp>
          <p:nvSpPr>
            <p:cNvPr name="Freeform 31" id="31"/>
            <p:cNvSpPr/>
            <p:nvPr/>
          </p:nvSpPr>
          <p:spPr>
            <a:xfrm flipH="false" flipV="false" rot="0">
              <a:off x="0" y="0"/>
              <a:ext cx="5197249" cy="974484"/>
            </a:xfrm>
            <a:custGeom>
              <a:avLst/>
              <a:gdLst/>
              <a:ahLst/>
              <a:cxnLst/>
              <a:rect r="r" b="b" t="t" l="l"/>
              <a:pathLst>
                <a:path h="974484" w="5197249">
                  <a:moveTo>
                    <a:pt x="0" y="0"/>
                  </a:moveTo>
                  <a:lnTo>
                    <a:pt x="5197249" y="0"/>
                  </a:lnTo>
                  <a:lnTo>
                    <a:pt x="5197249" y="974484"/>
                  </a:lnTo>
                  <a:lnTo>
                    <a:pt x="0" y="9744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410093" y="318621"/>
              <a:ext cx="369292" cy="378813"/>
            </a:xfrm>
            <a:custGeom>
              <a:avLst/>
              <a:gdLst/>
              <a:ahLst/>
              <a:cxnLst/>
              <a:rect r="r" b="b" t="t" l="l"/>
              <a:pathLst>
                <a:path h="378813" w="369292">
                  <a:moveTo>
                    <a:pt x="0" y="0"/>
                  </a:moveTo>
                  <a:lnTo>
                    <a:pt x="369292" y="0"/>
                  </a:lnTo>
                  <a:lnTo>
                    <a:pt x="369292" y="378812"/>
                  </a:lnTo>
                  <a:lnTo>
                    <a:pt x="0" y="3788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3" id="33"/>
            <p:cNvSpPr txBox="true"/>
            <p:nvPr/>
          </p:nvSpPr>
          <p:spPr>
            <a:xfrm rot="0">
              <a:off x="1727424" y="101914"/>
              <a:ext cx="6025747" cy="812227"/>
            </a:xfrm>
            <a:prstGeom prst="rect">
              <a:avLst/>
            </a:prstGeom>
          </p:spPr>
          <p:txBody>
            <a:bodyPr anchor="t" rtlCol="false" tIns="0" lIns="0" bIns="0" rIns="0">
              <a:spAutoFit/>
            </a:bodyPr>
            <a:lstStyle/>
            <a:p>
              <a:pPr algn="l" marL="0" indent="0" lvl="0">
                <a:lnSpc>
                  <a:spcPts val="2351"/>
                </a:lnSpc>
              </a:pPr>
              <a:r>
                <a:rPr lang="en-US" b="true" sz="2099" spc="20">
                  <a:solidFill>
                    <a:srgbClr val="000000"/>
                  </a:solidFill>
                  <a:latin typeface="Poppins Semi-Bold"/>
                  <a:ea typeface="Poppins Semi-Bold"/>
                  <a:cs typeface="Poppins Semi-Bold"/>
                  <a:sym typeface="Poppins Semi-Bold"/>
                </a:rPr>
                <a:t>Enhances security and accuracy in Aadhaar verification.</a:t>
              </a:r>
            </a:p>
          </p:txBody>
        </p:sp>
      </p:grpSp>
      <p:sp>
        <p:nvSpPr>
          <p:cNvPr name="Freeform 34" id="34"/>
          <p:cNvSpPr/>
          <p:nvPr/>
        </p:nvSpPr>
        <p:spPr>
          <a:xfrm flipH="false" flipV="false" rot="0">
            <a:off x="855568" y="5001445"/>
            <a:ext cx="276969" cy="284110"/>
          </a:xfrm>
          <a:custGeom>
            <a:avLst/>
            <a:gdLst/>
            <a:ahLst/>
            <a:cxnLst/>
            <a:rect r="r" b="b" t="t" l="l"/>
            <a:pathLst>
              <a:path h="284110" w="276969">
                <a:moveTo>
                  <a:pt x="0" y="0"/>
                </a:moveTo>
                <a:lnTo>
                  <a:pt x="276969" y="0"/>
                </a:lnTo>
                <a:lnTo>
                  <a:pt x="276969" y="284110"/>
                </a:lnTo>
                <a:lnTo>
                  <a:pt x="0" y="2841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2785693">
            <a:off x="12394265" y="-3258566"/>
            <a:ext cx="8534093" cy="8555482"/>
          </a:xfrm>
          <a:custGeom>
            <a:avLst/>
            <a:gdLst/>
            <a:ahLst/>
            <a:cxnLst/>
            <a:rect r="r" b="b" t="t" l="l"/>
            <a:pathLst>
              <a:path h="8555482" w="8534093">
                <a:moveTo>
                  <a:pt x="0" y="0"/>
                </a:moveTo>
                <a:lnTo>
                  <a:pt x="8534093" y="0"/>
                </a:lnTo>
                <a:lnTo>
                  <a:pt x="8534093" y="8555482"/>
                </a:lnTo>
                <a:lnTo>
                  <a:pt x="0" y="8555482"/>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62037" y="609433"/>
            <a:ext cx="0" cy="422525"/>
          </a:xfrm>
          <a:prstGeom prst="line">
            <a:avLst/>
          </a:prstGeom>
          <a:ln cap="flat" w="66675">
            <a:solidFill>
              <a:srgbClr val="013165"/>
            </a:solidFill>
            <a:prstDash val="solid"/>
            <a:headEnd type="none" len="sm" w="sm"/>
            <a:tailEnd type="none" len="sm" w="sm"/>
          </a:ln>
        </p:spPr>
      </p:sp>
      <p:sp>
        <p:nvSpPr>
          <p:cNvPr name="Freeform 4" id="4"/>
          <p:cNvSpPr/>
          <p:nvPr/>
        </p:nvSpPr>
        <p:spPr>
          <a:xfrm flipH="false" flipV="false" rot="0">
            <a:off x="1188945" y="6271371"/>
            <a:ext cx="5224919" cy="1887502"/>
          </a:xfrm>
          <a:custGeom>
            <a:avLst/>
            <a:gdLst/>
            <a:ahLst/>
            <a:cxnLst/>
            <a:rect r="r" b="b" t="t" l="l"/>
            <a:pathLst>
              <a:path h="1887502" w="5224919">
                <a:moveTo>
                  <a:pt x="0" y="0"/>
                </a:moveTo>
                <a:lnTo>
                  <a:pt x="5224919" y="0"/>
                </a:lnTo>
                <a:lnTo>
                  <a:pt x="5224919" y="1887502"/>
                </a:lnTo>
                <a:lnTo>
                  <a:pt x="0" y="1887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6584862" y="6271371"/>
            <a:ext cx="5224919" cy="1887502"/>
          </a:xfrm>
          <a:custGeom>
            <a:avLst/>
            <a:gdLst/>
            <a:ahLst/>
            <a:cxnLst/>
            <a:rect r="r" b="b" t="t" l="l"/>
            <a:pathLst>
              <a:path h="1887502" w="5224919">
                <a:moveTo>
                  <a:pt x="0" y="0"/>
                </a:moveTo>
                <a:lnTo>
                  <a:pt x="5224919" y="0"/>
                </a:lnTo>
                <a:lnTo>
                  <a:pt x="5224919" y="1887502"/>
                </a:lnTo>
                <a:lnTo>
                  <a:pt x="0" y="1887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true" rot="-6212524">
            <a:off x="-1439817" y="7444035"/>
            <a:ext cx="3942056" cy="3338166"/>
          </a:xfrm>
          <a:custGeom>
            <a:avLst/>
            <a:gdLst/>
            <a:ahLst/>
            <a:cxnLst/>
            <a:rect r="r" b="b" t="t" l="l"/>
            <a:pathLst>
              <a:path h="3338166" w="3942056">
                <a:moveTo>
                  <a:pt x="0" y="3338167"/>
                </a:moveTo>
                <a:lnTo>
                  <a:pt x="3942056" y="3338167"/>
                </a:lnTo>
                <a:lnTo>
                  <a:pt x="3942056" y="0"/>
                </a:lnTo>
                <a:lnTo>
                  <a:pt x="0" y="0"/>
                </a:lnTo>
                <a:lnTo>
                  <a:pt x="0" y="3338167"/>
                </a:lnTo>
                <a:close/>
              </a:path>
            </a:pathLst>
          </a:custGeom>
          <a:blipFill>
            <a:blip r:embed="rId6">
              <a:extLst>
                <a:ext uri="{96DAC541-7B7A-43D3-8B79-37D633B846F1}">
                  <asvg:svgBlip xmlns:asvg="http://schemas.microsoft.com/office/drawing/2016/SVG/main" r:embed="rId7"/>
                </a:ext>
              </a:extLst>
            </a:blip>
            <a:stretch>
              <a:fillRect l="0" t="0" r="-109088" b="0"/>
            </a:stretch>
          </a:blipFill>
        </p:spPr>
      </p:sp>
      <p:grpSp>
        <p:nvGrpSpPr>
          <p:cNvPr name="Group 7" id="7"/>
          <p:cNvGrpSpPr/>
          <p:nvPr/>
        </p:nvGrpSpPr>
        <p:grpSpPr>
          <a:xfrm rot="0">
            <a:off x="6765914" y="1317822"/>
            <a:ext cx="620165" cy="6201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0" id="10"/>
          <p:cNvGrpSpPr/>
          <p:nvPr/>
        </p:nvGrpSpPr>
        <p:grpSpPr>
          <a:xfrm rot="0">
            <a:off x="7252718" y="-719121"/>
            <a:ext cx="1752322" cy="17523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13" id="13"/>
          <p:cNvSpPr/>
          <p:nvPr/>
        </p:nvSpPr>
        <p:spPr>
          <a:xfrm flipH="false" flipV="false" rot="-5008063">
            <a:off x="15900784" y="7143697"/>
            <a:ext cx="3942056" cy="3338166"/>
          </a:xfrm>
          <a:custGeom>
            <a:avLst/>
            <a:gdLst/>
            <a:ahLst/>
            <a:cxnLst/>
            <a:rect r="r" b="b" t="t" l="l"/>
            <a:pathLst>
              <a:path h="3338166" w="3942056">
                <a:moveTo>
                  <a:pt x="0" y="0"/>
                </a:moveTo>
                <a:lnTo>
                  <a:pt x="3942056" y="0"/>
                </a:lnTo>
                <a:lnTo>
                  <a:pt x="3942056" y="3338166"/>
                </a:lnTo>
                <a:lnTo>
                  <a:pt x="0" y="3338166"/>
                </a:lnTo>
                <a:lnTo>
                  <a:pt x="0" y="0"/>
                </a:lnTo>
                <a:close/>
              </a:path>
            </a:pathLst>
          </a:custGeom>
          <a:blipFill>
            <a:blip r:embed="rId6">
              <a:extLst>
                <a:ext uri="{96DAC541-7B7A-43D3-8B79-37D633B846F1}">
                  <asvg:svgBlip xmlns:asvg="http://schemas.microsoft.com/office/drawing/2016/SVG/main" r:embed="rId7"/>
                </a:ext>
              </a:extLst>
            </a:blip>
            <a:stretch>
              <a:fillRect l="0" t="0" r="-109088" b="0"/>
            </a:stretch>
          </a:blipFill>
        </p:spPr>
      </p:sp>
      <p:sp>
        <p:nvSpPr>
          <p:cNvPr name="Freeform 14" id="14"/>
          <p:cNvSpPr/>
          <p:nvPr/>
        </p:nvSpPr>
        <p:spPr>
          <a:xfrm flipH="false" flipV="false" rot="0">
            <a:off x="12034381" y="6271371"/>
            <a:ext cx="5224919" cy="1887502"/>
          </a:xfrm>
          <a:custGeom>
            <a:avLst/>
            <a:gdLst/>
            <a:ahLst/>
            <a:cxnLst/>
            <a:rect r="r" b="b" t="t" l="l"/>
            <a:pathLst>
              <a:path h="1887502" w="5224919">
                <a:moveTo>
                  <a:pt x="0" y="0"/>
                </a:moveTo>
                <a:lnTo>
                  <a:pt x="5224919" y="0"/>
                </a:lnTo>
                <a:lnTo>
                  <a:pt x="5224919" y="1887502"/>
                </a:lnTo>
                <a:lnTo>
                  <a:pt x="0" y="1887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5" id="15"/>
          <p:cNvSpPr/>
          <p:nvPr/>
        </p:nvSpPr>
        <p:spPr>
          <a:xfrm flipH="false" flipV="false" rot="0">
            <a:off x="13101194" y="4016100"/>
            <a:ext cx="2973624" cy="2984817"/>
          </a:xfrm>
          <a:custGeom>
            <a:avLst/>
            <a:gdLst/>
            <a:ahLst/>
            <a:cxnLst/>
            <a:rect r="r" b="b" t="t" l="l"/>
            <a:pathLst>
              <a:path h="2984817" w="2973624">
                <a:moveTo>
                  <a:pt x="0" y="0"/>
                </a:moveTo>
                <a:lnTo>
                  <a:pt x="2973625" y="0"/>
                </a:lnTo>
                <a:lnTo>
                  <a:pt x="2973625" y="2984817"/>
                </a:lnTo>
                <a:lnTo>
                  <a:pt x="0" y="2984817"/>
                </a:lnTo>
                <a:lnTo>
                  <a:pt x="0" y="0"/>
                </a:lnTo>
                <a:close/>
              </a:path>
            </a:pathLst>
          </a:custGeom>
          <a:blipFill>
            <a:blip r:embed="rId8"/>
            <a:stretch>
              <a:fillRect l="0" t="0" r="0" b="0"/>
            </a:stretch>
          </a:blipFill>
        </p:spPr>
      </p:sp>
      <p:sp>
        <p:nvSpPr>
          <p:cNvPr name="Freeform 16" id="16"/>
          <p:cNvSpPr/>
          <p:nvPr/>
        </p:nvSpPr>
        <p:spPr>
          <a:xfrm flipH="false" flipV="false" rot="0">
            <a:off x="2304437" y="4016100"/>
            <a:ext cx="2973624" cy="2984817"/>
          </a:xfrm>
          <a:custGeom>
            <a:avLst/>
            <a:gdLst/>
            <a:ahLst/>
            <a:cxnLst/>
            <a:rect r="r" b="b" t="t" l="l"/>
            <a:pathLst>
              <a:path h="2984817" w="2973624">
                <a:moveTo>
                  <a:pt x="0" y="0"/>
                </a:moveTo>
                <a:lnTo>
                  <a:pt x="2973624" y="0"/>
                </a:lnTo>
                <a:lnTo>
                  <a:pt x="2973624" y="2984817"/>
                </a:lnTo>
                <a:lnTo>
                  <a:pt x="0" y="2984817"/>
                </a:lnTo>
                <a:lnTo>
                  <a:pt x="0" y="0"/>
                </a:lnTo>
                <a:close/>
              </a:path>
            </a:pathLst>
          </a:custGeom>
          <a:blipFill>
            <a:blip r:embed="rId8"/>
            <a:stretch>
              <a:fillRect l="0" t="0" r="0" b="0"/>
            </a:stretch>
          </a:blipFill>
        </p:spPr>
      </p:sp>
      <p:sp>
        <p:nvSpPr>
          <p:cNvPr name="Freeform 17" id="17"/>
          <p:cNvSpPr/>
          <p:nvPr/>
        </p:nvSpPr>
        <p:spPr>
          <a:xfrm flipH="false" flipV="false" rot="0">
            <a:off x="7657188" y="4016100"/>
            <a:ext cx="2973624" cy="2984817"/>
          </a:xfrm>
          <a:custGeom>
            <a:avLst/>
            <a:gdLst/>
            <a:ahLst/>
            <a:cxnLst/>
            <a:rect r="r" b="b" t="t" l="l"/>
            <a:pathLst>
              <a:path h="2984817" w="2973624">
                <a:moveTo>
                  <a:pt x="0" y="0"/>
                </a:moveTo>
                <a:lnTo>
                  <a:pt x="2973624" y="0"/>
                </a:lnTo>
                <a:lnTo>
                  <a:pt x="2973624" y="2984817"/>
                </a:lnTo>
                <a:lnTo>
                  <a:pt x="0" y="2984817"/>
                </a:lnTo>
                <a:lnTo>
                  <a:pt x="0" y="0"/>
                </a:lnTo>
                <a:close/>
              </a:path>
            </a:pathLst>
          </a:custGeom>
          <a:blipFill>
            <a:blip r:embed="rId8"/>
            <a:stretch>
              <a:fillRect l="0" t="0" r="0" b="0"/>
            </a:stretch>
          </a:blipFill>
        </p:spPr>
      </p:sp>
      <p:grpSp>
        <p:nvGrpSpPr>
          <p:cNvPr name="Group 18" id="18"/>
          <p:cNvGrpSpPr/>
          <p:nvPr/>
        </p:nvGrpSpPr>
        <p:grpSpPr>
          <a:xfrm rot="0">
            <a:off x="2409295" y="4126555"/>
            <a:ext cx="2763908" cy="276390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33333" b="0"/>
              </a:stretch>
            </a:blipFill>
            <a:ln w="85725" cap="sq">
              <a:solidFill>
                <a:srgbClr val="F1F2F2"/>
              </a:solidFill>
              <a:prstDash val="solid"/>
              <a:miter/>
            </a:ln>
          </p:spPr>
        </p:sp>
      </p:grpSp>
      <p:grpSp>
        <p:nvGrpSpPr>
          <p:cNvPr name="Group 20" id="20"/>
          <p:cNvGrpSpPr/>
          <p:nvPr/>
        </p:nvGrpSpPr>
        <p:grpSpPr>
          <a:xfrm rot="0">
            <a:off x="7761765" y="4063886"/>
            <a:ext cx="2763908" cy="276390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5046" t="0" r="-25046" b="0"/>
              </a:stretch>
            </a:blipFill>
            <a:ln w="85725" cap="sq">
              <a:solidFill>
                <a:srgbClr val="F1F2F2"/>
              </a:solidFill>
              <a:prstDash val="solid"/>
              <a:miter/>
            </a:ln>
          </p:spPr>
        </p:sp>
      </p:grpSp>
      <p:grpSp>
        <p:nvGrpSpPr>
          <p:cNvPr name="Group 22" id="22"/>
          <p:cNvGrpSpPr/>
          <p:nvPr/>
        </p:nvGrpSpPr>
        <p:grpSpPr>
          <a:xfrm rot="0">
            <a:off x="13310911" y="4016100"/>
            <a:ext cx="2763908" cy="276390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50000" b="0"/>
              </a:stretch>
            </a:blipFill>
            <a:ln w="85725" cap="sq">
              <a:solidFill>
                <a:srgbClr val="F1F2F2"/>
              </a:solidFill>
              <a:prstDash val="solid"/>
              <a:miter/>
            </a:ln>
          </p:spPr>
        </p:sp>
      </p:grpSp>
      <p:sp>
        <p:nvSpPr>
          <p:cNvPr name="TextBox 24" id="24"/>
          <p:cNvSpPr txBox="true"/>
          <p:nvPr/>
        </p:nvSpPr>
        <p:spPr>
          <a:xfrm rot="0">
            <a:off x="1351133" y="609433"/>
            <a:ext cx="2813965" cy="43895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10</a:t>
            </a:r>
          </a:p>
        </p:txBody>
      </p:sp>
      <p:sp>
        <p:nvSpPr>
          <p:cNvPr name="TextBox 25" id="25"/>
          <p:cNvSpPr txBox="true"/>
          <p:nvPr/>
        </p:nvSpPr>
        <p:spPr>
          <a:xfrm rot="0">
            <a:off x="1062038" y="1754279"/>
            <a:ext cx="7257367" cy="933450"/>
          </a:xfrm>
          <a:prstGeom prst="rect">
            <a:avLst/>
          </a:prstGeom>
        </p:spPr>
        <p:txBody>
          <a:bodyPr anchor="t" rtlCol="false" tIns="0" lIns="0" bIns="0" rIns="0">
            <a:spAutoFit/>
          </a:bodyPr>
          <a:lstStyle/>
          <a:p>
            <a:pPr algn="l">
              <a:lnSpc>
                <a:spcPts val="6981"/>
              </a:lnSpc>
            </a:pPr>
            <a:r>
              <a:rPr lang="en-US" sz="5817" b="true">
                <a:solidFill>
                  <a:srgbClr val="0C3E80"/>
                </a:solidFill>
                <a:latin typeface="Poppins Semi-Bold"/>
                <a:ea typeface="Poppins Semi-Bold"/>
                <a:cs typeface="Poppins Semi-Bold"/>
                <a:sym typeface="Poppins Semi-Bold"/>
              </a:rPr>
              <a:t>Displaying Results</a:t>
            </a:r>
          </a:p>
        </p:txBody>
      </p:sp>
      <p:sp>
        <p:nvSpPr>
          <p:cNvPr name="TextBox 26" id="26"/>
          <p:cNvSpPr txBox="true"/>
          <p:nvPr/>
        </p:nvSpPr>
        <p:spPr>
          <a:xfrm rot="0">
            <a:off x="1028700" y="2887705"/>
            <a:ext cx="13564538" cy="1909445"/>
          </a:xfrm>
          <a:prstGeom prst="rect">
            <a:avLst/>
          </a:prstGeom>
        </p:spPr>
        <p:txBody>
          <a:bodyPr anchor="t" rtlCol="false" tIns="0" lIns="0" bIns="0" rIns="0">
            <a:spAutoFit/>
          </a:bodyPr>
          <a:lstStyle/>
          <a:p>
            <a:pPr algn="l">
              <a:lnSpc>
                <a:spcPts val="3040"/>
              </a:lnSpc>
            </a:pPr>
            <a:r>
              <a:rPr lang="en-US" sz="2000" spc="48">
                <a:solidFill>
                  <a:srgbClr val="000000"/>
                </a:solidFill>
                <a:latin typeface="Poppins"/>
                <a:ea typeface="Poppins"/>
                <a:cs typeface="Poppins"/>
                <a:sym typeface="Poppins"/>
              </a:rPr>
              <a:t>The user uploads Aadhaar images and an Excel file, which are processed using classification, detection, and OCR models to extract and verify details. The backend compares the data, generates match scores, provides JSON results for the frontend, and allows users to download the final results.xlsx file.</a:t>
            </a:r>
          </a:p>
          <a:p>
            <a:pPr algn="l" marL="0" indent="0" lvl="0">
              <a:lnSpc>
                <a:spcPts val="3040"/>
              </a:lnSpc>
            </a:pPr>
          </a:p>
        </p:txBody>
      </p:sp>
      <p:sp>
        <p:nvSpPr>
          <p:cNvPr name="TextBox 27" id="27"/>
          <p:cNvSpPr txBox="true"/>
          <p:nvPr/>
        </p:nvSpPr>
        <p:spPr>
          <a:xfrm rot="0">
            <a:off x="1771586" y="7054584"/>
            <a:ext cx="4173906" cy="322493"/>
          </a:xfrm>
          <a:prstGeom prst="rect">
            <a:avLst/>
          </a:prstGeom>
        </p:spPr>
        <p:txBody>
          <a:bodyPr anchor="t" rtlCol="false" tIns="0" lIns="0" bIns="0" rIns="0">
            <a:spAutoFit/>
          </a:bodyPr>
          <a:lstStyle/>
          <a:p>
            <a:pPr algn="ctr" marL="0" indent="0" lvl="0">
              <a:lnSpc>
                <a:spcPts val="2395"/>
              </a:lnSpc>
            </a:pPr>
            <a:r>
              <a:rPr lang="en-US" b="true" sz="2138" spc="21">
                <a:solidFill>
                  <a:srgbClr val="000000"/>
                </a:solidFill>
                <a:latin typeface="Poppins Semi-Bold"/>
                <a:ea typeface="Poppins Semi-Bold"/>
                <a:cs typeface="Poppins Semi-Bold"/>
                <a:sym typeface="Poppins Semi-Bold"/>
              </a:rPr>
              <a:t>Processing Aadhar Data</a:t>
            </a:r>
          </a:p>
        </p:txBody>
      </p:sp>
      <p:sp>
        <p:nvSpPr>
          <p:cNvPr name="TextBox 28" id="28"/>
          <p:cNvSpPr txBox="true"/>
          <p:nvPr/>
        </p:nvSpPr>
        <p:spPr>
          <a:xfrm rot="0">
            <a:off x="7039743" y="7054584"/>
            <a:ext cx="4173906" cy="322493"/>
          </a:xfrm>
          <a:prstGeom prst="rect">
            <a:avLst/>
          </a:prstGeom>
        </p:spPr>
        <p:txBody>
          <a:bodyPr anchor="t" rtlCol="false" tIns="0" lIns="0" bIns="0" rIns="0">
            <a:spAutoFit/>
          </a:bodyPr>
          <a:lstStyle/>
          <a:p>
            <a:pPr algn="ctr" marL="0" indent="0" lvl="0">
              <a:lnSpc>
                <a:spcPts val="2395"/>
              </a:lnSpc>
            </a:pPr>
            <a:r>
              <a:rPr lang="en-US" b="true" sz="2138" spc="21">
                <a:solidFill>
                  <a:srgbClr val="000000"/>
                </a:solidFill>
                <a:latin typeface="Poppins Semi-Bold"/>
                <a:ea typeface="Poppins Semi-Bold"/>
                <a:cs typeface="Poppins Semi-Bold"/>
                <a:sym typeface="Poppins Semi-Bold"/>
              </a:rPr>
              <a:t>Generate Results</a:t>
            </a:r>
          </a:p>
        </p:txBody>
      </p:sp>
      <p:sp>
        <p:nvSpPr>
          <p:cNvPr name="TextBox 29" id="29"/>
          <p:cNvSpPr txBox="true"/>
          <p:nvPr/>
        </p:nvSpPr>
        <p:spPr>
          <a:xfrm rot="0">
            <a:off x="12559887" y="7054584"/>
            <a:ext cx="4173906" cy="322493"/>
          </a:xfrm>
          <a:prstGeom prst="rect">
            <a:avLst/>
          </a:prstGeom>
        </p:spPr>
        <p:txBody>
          <a:bodyPr anchor="t" rtlCol="false" tIns="0" lIns="0" bIns="0" rIns="0">
            <a:spAutoFit/>
          </a:bodyPr>
          <a:lstStyle/>
          <a:p>
            <a:pPr algn="ctr" marL="0" indent="0" lvl="0">
              <a:lnSpc>
                <a:spcPts val="2395"/>
              </a:lnSpc>
            </a:pPr>
            <a:r>
              <a:rPr lang="en-US" b="true" sz="2138" spc="21">
                <a:solidFill>
                  <a:srgbClr val="000000"/>
                </a:solidFill>
                <a:latin typeface="Poppins Semi-Bold"/>
                <a:ea typeface="Poppins Semi-Bold"/>
                <a:cs typeface="Poppins Semi-Bold"/>
                <a:sym typeface="Poppins Semi-Bold"/>
              </a:rPr>
              <a:t>Displaying Results</a:t>
            </a:r>
          </a:p>
        </p:txBody>
      </p:sp>
      <p:sp>
        <p:nvSpPr>
          <p:cNvPr name="TextBox 30" id="30"/>
          <p:cNvSpPr txBox="true"/>
          <p:nvPr/>
        </p:nvSpPr>
        <p:spPr>
          <a:xfrm rot="0">
            <a:off x="1351133" y="8431362"/>
            <a:ext cx="5006257" cy="1583055"/>
          </a:xfrm>
          <a:prstGeom prst="rect">
            <a:avLst/>
          </a:prstGeom>
        </p:spPr>
        <p:txBody>
          <a:bodyPr anchor="t" rtlCol="false" tIns="0" lIns="0" bIns="0" rIns="0">
            <a:spAutoFit/>
          </a:bodyPr>
          <a:lstStyle/>
          <a:p>
            <a:pPr algn="ctr">
              <a:lnSpc>
                <a:spcPts val="2520"/>
              </a:lnSpc>
            </a:pPr>
            <a:r>
              <a:rPr lang="en-US" sz="1800" spc="43">
                <a:solidFill>
                  <a:srgbClr val="000000"/>
                </a:solidFill>
                <a:latin typeface="Poppins"/>
                <a:ea typeface="Poppins"/>
                <a:cs typeface="Poppins"/>
                <a:sym typeface="Poppins"/>
              </a:rPr>
              <a:t>The user uploads Aadhaar images and an Excel file, which are processed using classification, detection, and OCR models to extract and verify details.</a:t>
            </a:r>
          </a:p>
          <a:p>
            <a:pPr algn="ctr" marL="0" indent="0" lvl="0">
              <a:lnSpc>
                <a:spcPts val="2520"/>
              </a:lnSpc>
            </a:pPr>
          </a:p>
        </p:txBody>
      </p:sp>
      <p:sp>
        <p:nvSpPr>
          <p:cNvPr name="TextBox 31" id="31"/>
          <p:cNvSpPr txBox="true"/>
          <p:nvPr/>
        </p:nvSpPr>
        <p:spPr>
          <a:xfrm rot="0">
            <a:off x="6765914" y="8431362"/>
            <a:ext cx="5006257" cy="1583055"/>
          </a:xfrm>
          <a:prstGeom prst="rect">
            <a:avLst/>
          </a:prstGeom>
        </p:spPr>
        <p:txBody>
          <a:bodyPr anchor="t" rtlCol="false" tIns="0" lIns="0" bIns="0" rIns="0">
            <a:spAutoFit/>
          </a:bodyPr>
          <a:lstStyle/>
          <a:p>
            <a:pPr algn="ctr">
              <a:lnSpc>
                <a:spcPts val="2520"/>
              </a:lnSpc>
            </a:pPr>
            <a:r>
              <a:rPr lang="en-US" sz="1800" spc="43">
                <a:solidFill>
                  <a:srgbClr val="000000"/>
                </a:solidFill>
                <a:latin typeface="Poppins"/>
                <a:ea typeface="Poppins"/>
                <a:cs typeface="Poppins"/>
                <a:sym typeface="Poppins"/>
              </a:rPr>
              <a:t>Extracted data is compared with the Excel file, match scores are calculated, and a `results.xlsx` file is created with remarks like "All matched" or "UID mismatch."</a:t>
            </a:r>
          </a:p>
          <a:p>
            <a:pPr algn="ctr" marL="0" indent="0" lvl="0">
              <a:lnSpc>
                <a:spcPts val="2520"/>
              </a:lnSpc>
            </a:pPr>
          </a:p>
        </p:txBody>
      </p:sp>
      <p:sp>
        <p:nvSpPr>
          <p:cNvPr name="TextBox 32" id="32"/>
          <p:cNvSpPr txBox="true"/>
          <p:nvPr/>
        </p:nvSpPr>
        <p:spPr>
          <a:xfrm rot="0">
            <a:off x="12180695" y="8431362"/>
            <a:ext cx="5006257" cy="1583055"/>
          </a:xfrm>
          <a:prstGeom prst="rect">
            <a:avLst/>
          </a:prstGeom>
        </p:spPr>
        <p:txBody>
          <a:bodyPr anchor="t" rtlCol="false" tIns="0" lIns="0" bIns="0" rIns="0">
            <a:spAutoFit/>
          </a:bodyPr>
          <a:lstStyle/>
          <a:p>
            <a:pPr algn="ctr">
              <a:lnSpc>
                <a:spcPts val="2520"/>
              </a:lnSpc>
            </a:pPr>
            <a:r>
              <a:rPr lang="en-US" sz="1800" spc="43">
                <a:solidFill>
                  <a:srgbClr val="000000"/>
                </a:solidFill>
                <a:latin typeface="Poppins"/>
                <a:ea typeface="Poppins"/>
                <a:cs typeface="Poppins"/>
                <a:sym typeface="Poppins"/>
              </a:rPr>
              <a:t>The backend returns JSON results for the frontend to display, and users can download the full results via the `/download` endpoint.</a:t>
            </a:r>
          </a:p>
          <a:p>
            <a:pPr algn="ctr" marL="0" indent="0" lvl="0">
              <a:lnSpc>
                <a:spcPts val="25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true" flipV="false" rot="2785693">
            <a:off x="-2991759" y="-3448829"/>
            <a:ext cx="8534093" cy="8555482"/>
          </a:xfrm>
          <a:custGeom>
            <a:avLst/>
            <a:gdLst/>
            <a:ahLst/>
            <a:cxnLst/>
            <a:rect r="r" b="b" t="t" l="l"/>
            <a:pathLst>
              <a:path h="8555482" w="8534093">
                <a:moveTo>
                  <a:pt x="8534093" y="0"/>
                </a:moveTo>
                <a:lnTo>
                  <a:pt x="0" y="0"/>
                </a:lnTo>
                <a:lnTo>
                  <a:pt x="0" y="8555481"/>
                </a:lnTo>
                <a:lnTo>
                  <a:pt x="8534093" y="8555481"/>
                </a:lnTo>
                <a:lnTo>
                  <a:pt x="8534093"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62037" y="609433"/>
            <a:ext cx="0" cy="422525"/>
          </a:xfrm>
          <a:prstGeom prst="line">
            <a:avLst/>
          </a:prstGeom>
          <a:ln cap="flat" w="66675">
            <a:solidFill>
              <a:srgbClr val="013165"/>
            </a:solidFill>
            <a:prstDash val="solid"/>
            <a:headEnd type="none" len="sm" w="sm"/>
            <a:tailEnd type="none" len="sm" w="sm"/>
          </a:ln>
        </p:spPr>
      </p:sp>
      <p:grpSp>
        <p:nvGrpSpPr>
          <p:cNvPr name="Group 4" id="4"/>
          <p:cNvGrpSpPr/>
          <p:nvPr/>
        </p:nvGrpSpPr>
        <p:grpSpPr>
          <a:xfrm rot="0">
            <a:off x="7315676" y="8319256"/>
            <a:ext cx="11534968" cy="1153496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165"/>
            </a:soli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7" id="7"/>
          <p:cNvGrpSpPr/>
          <p:nvPr/>
        </p:nvGrpSpPr>
        <p:grpSpPr>
          <a:xfrm rot="0">
            <a:off x="-2061615" y="6311893"/>
            <a:ext cx="9586654" cy="770366"/>
            <a:chOff x="0" y="0"/>
            <a:chExt cx="2471078" cy="198571"/>
          </a:xfrm>
        </p:grpSpPr>
        <p:sp>
          <p:nvSpPr>
            <p:cNvPr name="Freeform 8" id="8"/>
            <p:cNvSpPr/>
            <p:nvPr/>
          </p:nvSpPr>
          <p:spPr>
            <a:xfrm flipH="false" flipV="false" rot="0">
              <a:off x="0" y="0"/>
              <a:ext cx="2471078" cy="198571"/>
            </a:xfrm>
            <a:custGeom>
              <a:avLst/>
              <a:gdLst/>
              <a:ahLst/>
              <a:cxnLst/>
              <a:rect r="r" b="b" t="t" l="l"/>
              <a:pathLst>
                <a:path h="198571" w="2471078">
                  <a:moveTo>
                    <a:pt x="41186" y="0"/>
                  </a:moveTo>
                  <a:lnTo>
                    <a:pt x="2429892" y="0"/>
                  </a:lnTo>
                  <a:cubicBezTo>
                    <a:pt x="2452639" y="0"/>
                    <a:pt x="2471078" y="18440"/>
                    <a:pt x="2471078" y="41186"/>
                  </a:cubicBezTo>
                  <a:lnTo>
                    <a:pt x="2471078" y="157385"/>
                  </a:lnTo>
                  <a:cubicBezTo>
                    <a:pt x="2471078" y="180132"/>
                    <a:pt x="2452639" y="198571"/>
                    <a:pt x="2429892" y="198571"/>
                  </a:cubicBezTo>
                  <a:lnTo>
                    <a:pt x="41186" y="198571"/>
                  </a:lnTo>
                  <a:cubicBezTo>
                    <a:pt x="18440" y="198571"/>
                    <a:pt x="0" y="180132"/>
                    <a:pt x="0" y="157385"/>
                  </a:cubicBezTo>
                  <a:lnTo>
                    <a:pt x="0" y="41186"/>
                  </a:lnTo>
                  <a:cubicBezTo>
                    <a:pt x="0" y="18440"/>
                    <a:pt x="18440" y="0"/>
                    <a:pt x="41186" y="0"/>
                  </a:cubicBezTo>
                  <a:close/>
                </a:path>
              </a:pathLst>
            </a:custGeom>
            <a:solidFill>
              <a:srgbClr val="0D3F83"/>
            </a:solidFill>
          </p:spPr>
        </p:sp>
        <p:sp>
          <p:nvSpPr>
            <p:cNvPr name="TextBox 9" id="9"/>
            <p:cNvSpPr txBox="true"/>
            <p:nvPr/>
          </p:nvSpPr>
          <p:spPr>
            <a:xfrm>
              <a:off x="0" y="-66675"/>
              <a:ext cx="2471078" cy="265246"/>
            </a:xfrm>
            <a:prstGeom prst="rect">
              <a:avLst/>
            </a:prstGeom>
          </p:spPr>
          <p:txBody>
            <a:bodyPr anchor="ctr" rtlCol="false" tIns="50800" lIns="50800" bIns="50800" rIns="50800"/>
            <a:lstStyle/>
            <a:p>
              <a:pPr algn="ctr">
                <a:lnSpc>
                  <a:spcPts val="3343"/>
                </a:lnSpc>
              </a:pPr>
            </a:p>
          </p:txBody>
        </p:sp>
      </p:grpSp>
      <p:grpSp>
        <p:nvGrpSpPr>
          <p:cNvPr name="Group 10" id="10"/>
          <p:cNvGrpSpPr/>
          <p:nvPr/>
        </p:nvGrpSpPr>
        <p:grpSpPr>
          <a:xfrm rot="0">
            <a:off x="-2061615" y="7604914"/>
            <a:ext cx="9586654" cy="770366"/>
            <a:chOff x="0" y="0"/>
            <a:chExt cx="2471078" cy="198571"/>
          </a:xfrm>
        </p:grpSpPr>
        <p:sp>
          <p:nvSpPr>
            <p:cNvPr name="Freeform 11" id="11"/>
            <p:cNvSpPr/>
            <p:nvPr/>
          </p:nvSpPr>
          <p:spPr>
            <a:xfrm flipH="false" flipV="false" rot="0">
              <a:off x="0" y="0"/>
              <a:ext cx="2471078" cy="198571"/>
            </a:xfrm>
            <a:custGeom>
              <a:avLst/>
              <a:gdLst/>
              <a:ahLst/>
              <a:cxnLst/>
              <a:rect r="r" b="b" t="t" l="l"/>
              <a:pathLst>
                <a:path h="198571" w="2471078">
                  <a:moveTo>
                    <a:pt x="41186" y="0"/>
                  </a:moveTo>
                  <a:lnTo>
                    <a:pt x="2429892" y="0"/>
                  </a:lnTo>
                  <a:cubicBezTo>
                    <a:pt x="2452639" y="0"/>
                    <a:pt x="2471078" y="18440"/>
                    <a:pt x="2471078" y="41186"/>
                  </a:cubicBezTo>
                  <a:lnTo>
                    <a:pt x="2471078" y="157385"/>
                  </a:lnTo>
                  <a:cubicBezTo>
                    <a:pt x="2471078" y="180132"/>
                    <a:pt x="2452639" y="198571"/>
                    <a:pt x="2429892" y="198571"/>
                  </a:cubicBezTo>
                  <a:lnTo>
                    <a:pt x="41186" y="198571"/>
                  </a:lnTo>
                  <a:cubicBezTo>
                    <a:pt x="18440" y="198571"/>
                    <a:pt x="0" y="180132"/>
                    <a:pt x="0" y="157385"/>
                  </a:cubicBezTo>
                  <a:lnTo>
                    <a:pt x="0" y="41186"/>
                  </a:lnTo>
                  <a:cubicBezTo>
                    <a:pt x="0" y="18440"/>
                    <a:pt x="18440" y="0"/>
                    <a:pt x="41186" y="0"/>
                  </a:cubicBezTo>
                  <a:close/>
                </a:path>
              </a:pathLst>
            </a:custGeom>
            <a:solidFill>
              <a:srgbClr val="0D3F83"/>
            </a:solidFill>
          </p:spPr>
        </p:sp>
        <p:sp>
          <p:nvSpPr>
            <p:cNvPr name="TextBox 12" id="12"/>
            <p:cNvSpPr txBox="true"/>
            <p:nvPr/>
          </p:nvSpPr>
          <p:spPr>
            <a:xfrm>
              <a:off x="0" y="-66675"/>
              <a:ext cx="2471078" cy="265246"/>
            </a:xfrm>
            <a:prstGeom prst="rect">
              <a:avLst/>
            </a:prstGeom>
          </p:spPr>
          <p:txBody>
            <a:bodyPr anchor="ctr" rtlCol="false" tIns="50800" lIns="50800" bIns="50800" rIns="50800"/>
            <a:lstStyle/>
            <a:p>
              <a:pPr algn="ctr">
                <a:lnSpc>
                  <a:spcPts val="3343"/>
                </a:lnSpc>
              </a:pPr>
            </a:p>
          </p:txBody>
        </p:sp>
      </p:grpSp>
      <p:grpSp>
        <p:nvGrpSpPr>
          <p:cNvPr name="Group 13" id="13"/>
          <p:cNvGrpSpPr/>
          <p:nvPr/>
        </p:nvGrpSpPr>
        <p:grpSpPr>
          <a:xfrm rot="0">
            <a:off x="898853" y="6155305"/>
            <a:ext cx="951913" cy="9519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6" id="16"/>
          <p:cNvGrpSpPr/>
          <p:nvPr/>
        </p:nvGrpSpPr>
        <p:grpSpPr>
          <a:xfrm rot="0">
            <a:off x="898853" y="7476040"/>
            <a:ext cx="951913" cy="9519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9" id="19"/>
          <p:cNvGrpSpPr/>
          <p:nvPr/>
        </p:nvGrpSpPr>
        <p:grpSpPr>
          <a:xfrm rot="0">
            <a:off x="1000151" y="6302368"/>
            <a:ext cx="717334" cy="7173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22" id="22"/>
          <p:cNvGrpSpPr/>
          <p:nvPr/>
        </p:nvGrpSpPr>
        <p:grpSpPr>
          <a:xfrm rot="0">
            <a:off x="1000151" y="7585002"/>
            <a:ext cx="717334" cy="71733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25" id="25"/>
          <p:cNvGrpSpPr/>
          <p:nvPr/>
        </p:nvGrpSpPr>
        <p:grpSpPr>
          <a:xfrm rot="0">
            <a:off x="-2061615" y="8897935"/>
            <a:ext cx="10110810" cy="770366"/>
            <a:chOff x="0" y="0"/>
            <a:chExt cx="2606186" cy="198571"/>
          </a:xfrm>
        </p:grpSpPr>
        <p:sp>
          <p:nvSpPr>
            <p:cNvPr name="Freeform 26" id="26"/>
            <p:cNvSpPr/>
            <p:nvPr/>
          </p:nvSpPr>
          <p:spPr>
            <a:xfrm flipH="false" flipV="false" rot="0">
              <a:off x="0" y="0"/>
              <a:ext cx="2606186" cy="198571"/>
            </a:xfrm>
            <a:custGeom>
              <a:avLst/>
              <a:gdLst/>
              <a:ahLst/>
              <a:cxnLst/>
              <a:rect r="r" b="b" t="t" l="l"/>
              <a:pathLst>
                <a:path h="198571" w="2606186">
                  <a:moveTo>
                    <a:pt x="39051" y="0"/>
                  </a:moveTo>
                  <a:lnTo>
                    <a:pt x="2567135" y="0"/>
                  </a:lnTo>
                  <a:cubicBezTo>
                    <a:pt x="2577492" y="0"/>
                    <a:pt x="2587425" y="4114"/>
                    <a:pt x="2594748" y="11438"/>
                  </a:cubicBezTo>
                  <a:cubicBezTo>
                    <a:pt x="2602072" y="18761"/>
                    <a:pt x="2606186" y="28694"/>
                    <a:pt x="2606186" y="39051"/>
                  </a:cubicBezTo>
                  <a:lnTo>
                    <a:pt x="2606186" y="159520"/>
                  </a:lnTo>
                  <a:cubicBezTo>
                    <a:pt x="2606186" y="169877"/>
                    <a:pt x="2602072" y="179810"/>
                    <a:pt x="2594748" y="187133"/>
                  </a:cubicBezTo>
                  <a:cubicBezTo>
                    <a:pt x="2587425" y="194457"/>
                    <a:pt x="2577492" y="198571"/>
                    <a:pt x="2567135" y="198571"/>
                  </a:cubicBezTo>
                  <a:lnTo>
                    <a:pt x="39051" y="198571"/>
                  </a:lnTo>
                  <a:cubicBezTo>
                    <a:pt x="28694" y="198571"/>
                    <a:pt x="18761" y="194457"/>
                    <a:pt x="11438" y="187133"/>
                  </a:cubicBezTo>
                  <a:cubicBezTo>
                    <a:pt x="4114" y="179810"/>
                    <a:pt x="0" y="169877"/>
                    <a:pt x="0" y="159520"/>
                  </a:cubicBezTo>
                  <a:lnTo>
                    <a:pt x="0" y="39051"/>
                  </a:lnTo>
                  <a:cubicBezTo>
                    <a:pt x="0" y="28694"/>
                    <a:pt x="4114" y="18761"/>
                    <a:pt x="11438" y="11438"/>
                  </a:cubicBezTo>
                  <a:cubicBezTo>
                    <a:pt x="18761" y="4114"/>
                    <a:pt x="28694" y="0"/>
                    <a:pt x="39051" y="0"/>
                  </a:cubicBezTo>
                  <a:close/>
                </a:path>
              </a:pathLst>
            </a:custGeom>
            <a:solidFill>
              <a:srgbClr val="0D3F83"/>
            </a:solidFill>
          </p:spPr>
        </p:sp>
        <p:sp>
          <p:nvSpPr>
            <p:cNvPr name="TextBox 27" id="27"/>
            <p:cNvSpPr txBox="true"/>
            <p:nvPr/>
          </p:nvSpPr>
          <p:spPr>
            <a:xfrm>
              <a:off x="0" y="-66675"/>
              <a:ext cx="2606186" cy="265246"/>
            </a:xfrm>
            <a:prstGeom prst="rect">
              <a:avLst/>
            </a:prstGeom>
          </p:spPr>
          <p:txBody>
            <a:bodyPr anchor="ctr" rtlCol="false" tIns="50800" lIns="50800" bIns="50800" rIns="50800"/>
            <a:lstStyle/>
            <a:p>
              <a:pPr algn="ctr">
                <a:lnSpc>
                  <a:spcPts val="3343"/>
                </a:lnSpc>
              </a:pPr>
            </a:p>
          </p:txBody>
        </p:sp>
      </p:grpSp>
      <p:grpSp>
        <p:nvGrpSpPr>
          <p:cNvPr name="Group 28" id="28"/>
          <p:cNvGrpSpPr/>
          <p:nvPr/>
        </p:nvGrpSpPr>
        <p:grpSpPr>
          <a:xfrm rot="0">
            <a:off x="7525039" y="920557"/>
            <a:ext cx="620165" cy="62016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165"/>
            </a:solidFill>
          </p:spPr>
        </p:sp>
        <p:sp>
          <p:nvSpPr>
            <p:cNvPr name="TextBox 30" id="30"/>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31" id="31"/>
          <p:cNvGrpSpPr/>
          <p:nvPr/>
        </p:nvGrpSpPr>
        <p:grpSpPr>
          <a:xfrm rot="0">
            <a:off x="8844633" y="-923410"/>
            <a:ext cx="1752322" cy="175232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33" id="33"/>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34" id="34"/>
          <p:cNvSpPr/>
          <p:nvPr/>
        </p:nvSpPr>
        <p:spPr>
          <a:xfrm flipH="false" flipV="false" rot="0">
            <a:off x="1275288" y="6477777"/>
            <a:ext cx="237243" cy="354686"/>
          </a:xfrm>
          <a:custGeom>
            <a:avLst/>
            <a:gdLst/>
            <a:ahLst/>
            <a:cxnLst/>
            <a:rect r="r" b="b" t="t" l="l"/>
            <a:pathLst>
              <a:path h="354686" w="237243">
                <a:moveTo>
                  <a:pt x="0" y="0"/>
                </a:moveTo>
                <a:lnTo>
                  <a:pt x="237243" y="0"/>
                </a:lnTo>
                <a:lnTo>
                  <a:pt x="237243" y="354686"/>
                </a:lnTo>
                <a:lnTo>
                  <a:pt x="0" y="354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1275288" y="7798511"/>
            <a:ext cx="237243" cy="354686"/>
          </a:xfrm>
          <a:custGeom>
            <a:avLst/>
            <a:gdLst/>
            <a:ahLst/>
            <a:cxnLst/>
            <a:rect r="r" b="b" t="t" l="l"/>
            <a:pathLst>
              <a:path h="354686" w="237243">
                <a:moveTo>
                  <a:pt x="0" y="0"/>
                </a:moveTo>
                <a:lnTo>
                  <a:pt x="237243" y="0"/>
                </a:lnTo>
                <a:lnTo>
                  <a:pt x="237243" y="354686"/>
                </a:lnTo>
                <a:lnTo>
                  <a:pt x="0" y="354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6" id="36"/>
          <p:cNvGrpSpPr/>
          <p:nvPr/>
        </p:nvGrpSpPr>
        <p:grpSpPr>
          <a:xfrm rot="0">
            <a:off x="898853" y="8796774"/>
            <a:ext cx="951913" cy="95191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38" id="38"/>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39" id="39"/>
          <p:cNvGrpSpPr/>
          <p:nvPr/>
        </p:nvGrpSpPr>
        <p:grpSpPr>
          <a:xfrm rot="0">
            <a:off x="1000151" y="8905736"/>
            <a:ext cx="717334" cy="71733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42" id="42"/>
          <p:cNvSpPr/>
          <p:nvPr/>
        </p:nvSpPr>
        <p:spPr>
          <a:xfrm flipH="false" flipV="false" rot="0">
            <a:off x="1275288" y="9119246"/>
            <a:ext cx="237243" cy="354686"/>
          </a:xfrm>
          <a:custGeom>
            <a:avLst/>
            <a:gdLst/>
            <a:ahLst/>
            <a:cxnLst/>
            <a:rect r="r" b="b" t="t" l="l"/>
            <a:pathLst>
              <a:path h="354686" w="237243">
                <a:moveTo>
                  <a:pt x="0" y="0"/>
                </a:moveTo>
                <a:lnTo>
                  <a:pt x="237243" y="0"/>
                </a:lnTo>
                <a:lnTo>
                  <a:pt x="237243" y="354686"/>
                </a:lnTo>
                <a:lnTo>
                  <a:pt x="0" y="354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10327106" y="2373540"/>
            <a:ext cx="7960894" cy="5970671"/>
          </a:xfrm>
          <a:custGeom>
            <a:avLst/>
            <a:gdLst/>
            <a:ahLst/>
            <a:cxnLst/>
            <a:rect r="r" b="b" t="t" l="l"/>
            <a:pathLst>
              <a:path h="5970671" w="7960894">
                <a:moveTo>
                  <a:pt x="0" y="0"/>
                </a:moveTo>
                <a:lnTo>
                  <a:pt x="7960894" y="0"/>
                </a:lnTo>
                <a:lnTo>
                  <a:pt x="7960894" y="5970670"/>
                </a:lnTo>
                <a:lnTo>
                  <a:pt x="0" y="5970670"/>
                </a:lnTo>
                <a:lnTo>
                  <a:pt x="0" y="0"/>
                </a:lnTo>
                <a:close/>
              </a:path>
            </a:pathLst>
          </a:custGeom>
          <a:blipFill>
            <a:blip r:embed="rId6"/>
            <a:stretch>
              <a:fillRect l="0" t="0" r="0" b="0"/>
            </a:stretch>
          </a:blipFill>
        </p:spPr>
      </p:sp>
      <p:sp>
        <p:nvSpPr>
          <p:cNvPr name="TextBox 44" id="44"/>
          <p:cNvSpPr txBox="true"/>
          <p:nvPr/>
        </p:nvSpPr>
        <p:spPr>
          <a:xfrm rot="0">
            <a:off x="990908" y="2016971"/>
            <a:ext cx="8729886" cy="933450"/>
          </a:xfrm>
          <a:prstGeom prst="rect">
            <a:avLst/>
          </a:prstGeom>
        </p:spPr>
        <p:txBody>
          <a:bodyPr anchor="t" rtlCol="false" tIns="0" lIns="0" bIns="0" rIns="0">
            <a:spAutoFit/>
          </a:bodyPr>
          <a:lstStyle/>
          <a:p>
            <a:pPr algn="l">
              <a:lnSpc>
                <a:spcPts val="6981"/>
              </a:lnSpc>
            </a:pPr>
            <a:r>
              <a:rPr lang="en-US" sz="5817" b="true">
                <a:solidFill>
                  <a:srgbClr val="0C3E80"/>
                </a:solidFill>
                <a:latin typeface="Poppins Semi-Bold"/>
                <a:ea typeface="Poppins Semi-Bold"/>
                <a:cs typeface="Poppins Semi-Bold"/>
                <a:sym typeface="Poppins Semi-Bold"/>
              </a:rPr>
              <a:t>Challenges Faced</a:t>
            </a:r>
          </a:p>
        </p:txBody>
      </p:sp>
      <p:sp>
        <p:nvSpPr>
          <p:cNvPr name="TextBox 45" id="45"/>
          <p:cNvSpPr txBox="true"/>
          <p:nvPr/>
        </p:nvSpPr>
        <p:spPr>
          <a:xfrm rot="0">
            <a:off x="1062038" y="3321936"/>
            <a:ext cx="10019669" cy="1909445"/>
          </a:xfrm>
          <a:prstGeom prst="rect">
            <a:avLst/>
          </a:prstGeom>
        </p:spPr>
        <p:txBody>
          <a:bodyPr anchor="t" rtlCol="false" tIns="0" lIns="0" bIns="0" rIns="0">
            <a:spAutoFit/>
          </a:bodyPr>
          <a:lstStyle/>
          <a:p>
            <a:pPr algn="l" marL="0" indent="0" lvl="0">
              <a:lnSpc>
                <a:spcPts val="3040"/>
              </a:lnSpc>
            </a:pPr>
            <a:r>
              <a:rPr lang="en-US" sz="2000" spc="48">
                <a:solidFill>
                  <a:srgbClr val="000000"/>
                </a:solidFill>
                <a:latin typeface="Poppins"/>
                <a:ea typeface="Poppins"/>
                <a:cs typeface="Poppins"/>
                <a:sym typeface="Poppins"/>
              </a:rPr>
              <a:t>During our project, we faced several challenges, including the lack of publicly available Aadhaar datasets, making data collection difficult. Optimizing the YOLO model for accurate fraud detection required extensive fine-tuning. Ensuring OCR accuracy was another hurdle due to variations in Aadhaar font styles and text clarity. </a:t>
            </a:r>
          </a:p>
        </p:txBody>
      </p:sp>
      <p:sp>
        <p:nvSpPr>
          <p:cNvPr name="TextBox 46" id="46"/>
          <p:cNvSpPr txBox="true"/>
          <p:nvPr/>
        </p:nvSpPr>
        <p:spPr>
          <a:xfrm rot="0">
            <a:off x="1351133" y="609433"/>
            <a:ext cx="1867973" cy="43895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11</a:t>
            </a:r>
          </a:p>
        </p:txBody>
      </p:sp>
      <p:sp>
        <p:nvSpPr>
          <p:cNvPr name="TextBox 47" id="47"/>
          <p:cNvSpPr txBox="true"/>
          <p:nvPr/>
        </p:nvSpPr>
        <p:spPr>
          <a:xfrm rot="0">
            <a:off x="2060607" y="6347154"/>
            <a:ext cx="5285481" cy="717753"/>
          </a:xfrm>
          <a:prstGeom prst="rect">
            <a:avLst/>
          </a:prstGeom>
        </p:spPr>
        <p:txBody>
          <a:bodyPr anchor="t" rtlCol="false" tIns="0" lIns="0" bIns="0" rIns="0">
            <a:spAutoFit/>
          </a:bodyPr>
          <a:lstStyle/>
          <a:p>
            <a:pPr algn="l" marL="0" indent="0" lvl="0">
              <a:lnSpc>
                <a:spcPts val="2715"/>
              </a:lnSpc>
            </a:pPr>
            <a:r>
              <a:rPr lang="en-US" b="true" sz="2424" spc="24">
                <a:solidFill>
                  <a:srgbClr val="FFFFFF"/>
                </a:solidFill>
                <a:latin typeface="Poppins Bold"/>
                <a:ea typeface="Poppins Bold"/>
                <a:cs typeface="Poppins Bold"/>
                <a:sym typeface="Poppins Bold"/>
              </a:rPr>
              <a:t>Data Collection: Limited publicly available Aadhaar datasets.</a:t>
            </a:r>
          </a:p>
        </p:txBody>
      </p:sp>
      <p:sp>
        <p:nvSpPr>
          <p:cNvPr name="TextBox 48" id="48"/>
          <p:cNvSpPr txBox="true"/>
          <p:nvPr/>
        </p:nvSpPr>
        <p:spPr>
          <a:xfrm rot="0">
            <a:off x="1929476" y="7626458"/>
            <a:ext cx="5595563" cy="717753"/>
          </a:xfrm>
          <a:prstGeom prst="rect">
            <a:avLst/>
          </a:prstGeom>
        </p:spPr>
        <p:txBody>
          <a:bodyPr anchor="t" rtlCol="false" tIns="0" lIns="0" bIns="0" rIns="0">
            <a:spAutoFit/>
          </a:bodyPr>
          <a:lstStyle/>
          <a:p>
            <a:pPr algn="l" marL="0" indent="0" lvl="0">
              <a:lnSpc>
                <a:spcPts val="2715"/>
              </a:lnSpc>
            </a:pPr>
            <a:r>
              <a:rPr lang="en-US" b="true" sz="2424" spc="24">
                <a:solidFill>
                  <a:srgbClr val="FFFFFF"/>
                </a:solidFill>
                <a:latin typeface="Poppins Bold"/>
                <a:ea typeface="Poppins Bold"/>
                <a:cs typeface="Poppins Bold"/>
                <a:sym typeface="Poppins Bold"/>
              </a:rPr>
              <a:t>Model Optimization: Fine-tuning YOLO for precise fraud detection.</a:t>
            </a:r>
          </a:p>
        </p:txBody>
      </p:sp>
      <p:sp>
        <p:nvSpPr>
          <p:cNvPr name="TextBox 49" id="49"/>
          <p:cNvSpPr txBox="true"/>
          <p:nvPr/>
        </p:nvSpPr>
        <p:spPr>
          <a:xfrm rot="0">
            <a:off x="1929476" y="8918204"/>
            <a:ext cx="6119719" cy="717753"/>
          </a:xfrm>
          <a:prstGeom prst="rect">
            <a:avLst/>
          </a:prstGeom>
        </p:spPr>
        <p:txBody>
          <a:bodyPr anchor="t" rtlCol="false" tIns="0" lIns="0" bIns="0" rIns="0">
            <a:spAutoFit/>
          </a:bodyPr>
          <a:lstStyle/>
          <a:p>
            <a:pPr algn="l" marL="0" indent="0" lvl="0">
              <a:lnSpc>
                <a:spcPts val="2715"/>
              </a:lnSpc>
            </a:pPr>
            <a:r>
              <a:rPr lang="en-US" b="true" sz="2424" spc="24">
                <a:solidFill>
                  <a:srgbClr val="FFFFFF"/>
                </a:solidFill>
                <a:latin typeface="Poppins Bold"/>
                <a:ea typeface="Poppins Bold"/>
                <a:cs typeface="Poppins Bold"/>
                <a:sym typeface="Poppins Bold"/>
              </a:rPr>
              <a:t>OCR Accuracy: Managing variations in font styles and text clarity.</a:t>
            </a:r>
          </a:p>
        </p:txBody>
      </p:sp>
      <p:grpSp>
        <p:nvGrpSpPr>
          <p:cNvPr name="Group 50" id="50"/>
          <p:cNvGrpSpPr/>
          <p:nvPr/>
        </p:nvGrpSpPr>
        <p:grpSpPr>
          <a:xfrm rot="0">
            <a:off x="13784823" y="664560"/>
            <a:ext cx="1752322" cy="1752322"/>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52" id="52"/>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true" flipV="false" rot="2785693">
            <a:off x="-2991759" y="-3448829"/>
            <a:ext cx="8534093" cy="8555482"/>
          </a:xfrm>
          <a:custGeom>
            <a:avLst/>
            <a:gdLst/>
            <a:ahLst/>
            <a:cxnLst/>
            <a:rect r="r" b="b" t="t" l="l"/>
            <a:pathLst>
              <a:path h="8555482" w="8534093">
                <a:moveTo>
                  <a:pt x="8534093" y="0"/>
                </a:moveTo>
                <a:lnTo>
                  <a:pt x="0" y="0"/>
                </a:lnTo>
                <a:lnTo>
                  <a:pt x="0" y="8555481"/>
                </a:lnTo>
                <a:lnTo>
                  <a:pt x="8534093" y="8555481"/>
                </a:lnTo>
                <a:lnTo>
                  <a:pt x="8534093"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62037" y="609433"/>
            <a:ext cx="0" cy="422525"/>
          </a:xfrm>
          <a:prstGeom prst="line">
            <a:avLst/>
          </a:prstGeom>
          <a:ln cap="flat" w="66675">
            <a:solidFill>
              <a:srgbClr val="013165"/>
            </a:solidFill>
            <a:prstDash val="solid"/>
            <a:headEnd type="none" len="sm" w="sm"/>
            <a:tailEnd type="none" len="sm" w="sm"/>
          </a:ln>
        </p:spPr>
      </p:sp>
      <p:sp>
        <p:nvSpPr>
          <p:cNvPr name="Freeform 4" id="4"/>
          <p:cNvSpPr/>
          <p:nvPr/>
        </p:nvSpPr>
        <p:spPr>
          <a:xfrm flipH="false" flipV="true" rot="-6212524">
            <a:off x="-1439817" y="7501185"/>
            <a:ext cx="3942056" cy="3338166"/>
          </a:xfrm>
          <a:custGeom>
            <a:avLst/>
            <a:gdLst/>
            <a:ahLst/>
            <a:cxnLst/>
            <a:rect r="r" b="b" t="t" l="l"/>
            <a:pathLst>
              <a:path h="3338166" w="3942056">
                <a:moveTo>
                  <a:pt x="0" y="3338167"/>
                </a:moveTo>
                <a:lnTo>
                  <a:pt x="3942056" y="3338167"/>
                </a:lnTo>
                <a:lnTo>
                  <a:pt x="3942056" y="0"/>
                </a:lnTo>
                <a:lnTo>
                  <a:pt x="0" y="0"/>
                </a:lnTo>
                <a:lnTo>
                  <a:pt x="0" y="3338167"/>
                </a:lnTo>
                <a:close/>
              </a:path>
            </a:pathLst>
          </a:custGeom>
          <a:blipFill>
            <a:blip r:embed="rId4">
              <a:extLst>
                <a:ext uri="{96DAC541-7B7A-43D3-8B79-37D633B846F1}">
                  <asvg:svgBlip xmlns:asvg="http://schemas.microsoft.com/office/drawing/2016/SVG/main" r:embed="rId5"/>
                </a:ext>
              </a:extLst>
            </a:blip>
            <a:stretch>
              <a:fillRect l="0" t="0" r="-109088" b="0"/>
            </a:stretch>
          </a:blipFill>
        </p:spPr>
      </p:sp>
      <p:sp>
        <p:nvSpPr>
          <p:cNvPr name="Freeform 5" id="5"/>
          <p:cNvSpPr/>
          <p:nvPr/>
        </p:nvSpPr>
        <p:spPr>
          <a:xfrm flipH="false" flipV="false" rot="-5008063">
            <a:off x="15900784" y="7200847"/>
            <a:ext cx="3942056" cy="3338166"/>
          </a:xfrm>
          <a:custGeom>
            <a:avLst/>
            <a:gdLst/>
            <a:ahLst/>
            <a:cxnLst/>
            <a:rect r="r" b="b" t="t" l="l"/>
            <a:pathLst>
              <a:path h="3338166" w="3942056">
                <a:moveTo>
                  <a:pt x="0" y="0"/>
                </a:moveTo>
                <a:lnTo>
                  <a:pt x="3942056" y="0"/>
                </a:lnTo>
                <a:lnTo>
                  <a:pt x="3942056" y="3338166"/>
                </a:lnTo>
                <a:lnTo>
                  <a:pt x="0" y="3338166"/>
                </a:lnTo>
                <a:lnTo>
                  <a:pt x="0" y="0"/>
                </a:lnTo>
                <a:close/>
              </a:path>
            </a:pathLst>
          </a:custGeom>
          <a:blipFill>
            <a:blip r:embed="rId4">
              <a:extLst>
                <a:ext uri="{96DAC541-7B7A-43D3-8B79-37D633B846F1}">
                  <asvg:svgBlip xmlns:asvg="http://schemas.microsoft.com/office/drawing/2016/SVG/main" r:embed="rId5"/>
                </a:ext>
              </a:extLst>
            </a:blip>
            <a:stretch>
              <a:fillRect l="0" t="0" r="-109088" b="0"/>
            </a:stretch>
          </a:blipFill>
        </p:spPr>
      </p:sp>
      <p:grpSp>
        <p:nvGrpSpPr>
          <p:cNvPr name="Group 6" id="6"/>
          <p:cNvGrpSpPr/>
          <p:nvPr/>
        </p:nvGrpSpPr>
        <p:grpSpPr>
          <a:xfrm rot="0">
            <a:off x="13444712" y="920557"/>
            <a:ext cx="620165" cy="62016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165"/>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9" id="9"/>
          <p:cNvGrpSpPr/>
          <p:nvPr/>
        </p:nvGrpSpPr>
        <p:grpSpPr>
          <a:xfrm rot="0">
            <a:off x="14764306" y="-923410"/>
            <a:ext cx="1752322" cy="175232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12" id="12"/>
          <p:cNvSpPr/>
          <p:nvPr/>
        </p:nvSpPr>
        <p:spPr>
          <a:xfrm flipH="false" flipV="false" rot="0">
            <a:off x="9384442" y="4300652"/>
            <a:ext cx="6816358" cy="4569278"/>
          </a:xfrm>
          <a:custGeom>
            <a:avLst/>
            <a:gdLst/>
            <a:ahLst/>
            <a:cxnLst/>
            <a:rect r="r" b="b" t="t" l="l"/>
            <a:pathLst>
              <a:path h="4569278" w="6816358">
                <a:moveTo>
                  <a:pt x="0" y="0"/>
                </a:moveTo>
                <a:lnTo>
                  <a:pt x="6816358" y="0"/>
                </a:lnTo>
                <a:lnTo>
                  <a:pt x="6816358" y="4569278"/>
                </a:lnTo>
                <a:lnTo>
                  <a:pt x="0" y="4569278"/>
                </a:lnTo>
                <a:lnTo>
                  <a:pt x="0" y="0"/>
                </a:lnTo>
                <a:close/>
              </a:path>
            </a:pathLst>
          </a:custGeom>
          <a:blipFill>
            <a:blip r:embed="rId6">
              <a:extLst>
                <a:ext uri="{96DAC541-7B7A-43D3-8B79-37D633B846F1}">
                  <asvg:svgBlip xmlns:asvg="http://schemas.microsoft.com/office/drawing/2016/SVG/main" r:embed="rId7"/>
                </a:ext>
              </a:extLst>
            </a:blip>
            <a:stretch>
              <a:fillRect l="-107054" t="0" r="0" b="0"/>
            </a:stretch>
          </a:blipFill>
        </p:spPr>
      </p:sp>
      <p:sp>
        <p:nvSpPr>
          <p:cNvPr name="Freeform 13" id="13"/>
          <p:cNvSpPr/>
          <p:nvPr/>
        </p:nvSpPr>
        <p:spPr>
          <a:xfrm flipH="false" flipV="false" rot="0">
            <a:off x="2087200" y="4300652"/>
            <a:ext cx="8435641" cy="4569278"/>
          </a:xfrm>
          <a:custGeom>
            <a:avLst/>
            <a:gdLst/>
            <a:ahLst/>
            <a:cxnLst/>
            <a:rect r="r" b="b" t="t" l="l"/>
            <a:pathLst>
              <a:path h="4569278" w="8435641">
                <a:moveTo>
                  <a:pt x="0" y="0"/>
                </a:moveTo>
                <a:lnTo>
                  <a:pt x="8435641" y="0"/>
                </a:lnTo>
                <a:lnTo>
                  <a:pt x="8435641" y="4569278"/>
                </a:lnTo>
                <a:lnTo>
                  <a:pt x="0" y="4569278"/>
                </a:lnTo>
                <a:lnTo>
                  <a:pt x="0" y="0"/>
                </a:lnTo>
                <a:close/>
              </a:path>
            </a:pathLst>
          </a:custGeom>
          <a:blipFill>
            <a:blip r:embed="rId8">
              <a:extLst>
                <a:ext uri="{96DAC541-7B7A-43D3-8B79-37D633B846F1}">
                  <asvg:svgBlip xmlns:asvg="http://schemas.microsoft.com/office/drawing/2016/SVG/main" r:embed="rId9"/>
                </a:ext>
              </a:extLst>
            </a:blip>
            <a:stretch>
              <a:fillRect l="0" t="0" r="-67309" b="0"/>
            </a:stretch>
          </a:blipFill>
        </p:spPr>
      </p:sp>
      <p:grpSp>
        <p:nvGrpSpPr>
          <p:cNvPr name="Group 14" id="14"/>
          <p:cNvGrpSpPr/>
          <p:nvPr/>
        </p:nvGrpSpPr>
        <p:grpSpPr>
          <a:xfrm rot="0">
            <a:off x="7815868" y="5333358"/>
            <a:ext cx="2656265" cy="265626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26089"/>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7" id="17"/>
          <p:cNvGrpSpPr/>
          <p:nvPr/>
        </p:nvGrpSpPr>
        <p:grpSpPr>
          <a:xfrm rot="0">
            <a:off x="8138135" y="5655626"/>
            <a:ext cx="2011730" cy="20117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20" id="20"/>
          <p:cNvSpPr/>
          <p:nvPr/>
        </p:nvSpPr>
        <p:spPr>
          <a:xfrm flipH="false" flipV="false" rot="0">
            <a:off x="8546046" y="5948058"/>
            <a:ext cx="1178716" cy="1293515"/>
          </a:xfrm>
          <a:custGeom>
            <a:avLst/>
            <a:gdLst/>
            <a:ahLst/>
            <a:cxnLst/>
            <a:rect r="r" b="b" t="t" l="l"/>
            <a:pathLst>
              <a:path h="1293515" w="1178716">
                <a:moveTo>
                  <a:pt x="0" y="0"/>
                </a:moveTo>
                <a:lnTo>
                  <a:pt x="1178716" y="0"/>
                </a:lnTo>
                <a:lnTo>
                  <a:pt x="1178716" y="1293515"/>
                </a:lnTo>
                <a:lnTo>
                  <a:pt x="0" y="12935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4220294" y="1346209"/>
            <a:ext cx="9830219" cy="910389"/>
          </a:xfrm>
          <a:prstGeom prst="rect">
            <a:avLst/>
          </a:prstGeom>
        </p:spPr>
        <p:txBody>
          <a:bodyPr anchor="t" rtlCol="false" tIns="0" lIns="0" bIns="0" rIns="0">
            <a:spAutoFit/>
          </a:bodyPr>
          <a:lstStyle/>
          <a:p>
            <a:pPr algn="ctr">
              <a:lnSpc>
                <a:spcPts val="6724"/>
              </a:lnSpc>
            </a:pPr>
            <a:r>
              <a:rPr lang="en-US" sz="5603" b="true">
                <a:solidFill>
                  <a:srgbClr val="0C3E80"/>
                </a:solidFill>
                <a:latin typeface="Poppins Semi-Bold"/>
                <a:ea typeface="Poppins Semi-Bold"/>
                <a:cs typeface="Poppins Semi-Bold"/>
                <a:sym typeface="Poppins Semi-Bold"/>
              </a:rPr>
              <a:t>Future Enhancements</a:t>
            </a:r>
          </a:p>
        </p:txBody>
      </p:sp>
      <p:sp>
        <p:nvSpPr>
          <p:cNvPr name="TextBox 22" id="22"/>
          <p:cNvSpPr txBox="true"/>
          <p:nvPr/>
        </p:nvSpPr>
        <p:spPr>
          <a:xfrm rot="0">
            <a:off x="1351133" y="609433"/>
            <a:ext cx="2813965" cy="43895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12</a:t>
            </a:r>
          </a:p>
        </p:txBody>
      </p:sp>
      <p:sp>
        <p:nvSpPr>
          <p:cNvPr name="TextBox 23" id="23"/>
          <p:cNvSpPr txBox="true"/>
          <p:nvPr/>
        </p:nvSpPr>
        <p:spPr>
          <a:xfrm rot="0">
            <a:off x="2224900" y="4527378"/>
            <a:ext cx="5181393" cy="1033799"/>
          </a:xfrm>
          <a:prstGeom prst="rect">
            <a:avLst/>
          </a:prstGeom>
        </p:spPr>
        <p:txBody>
          <a:bodyPr anchor="t" rtlCol="false" tIns="0" lIns="0" bIns="0" rIns="0">
            <a:spAutoFit/>
          </a:bodyPr>
          <a:lstStyle/>
          <a:p>
            <a:pPr algn="ctr">
              <a:lnSpc>
                <a:spcPts val="2662"/>
              </a:lnSpc>
            </a:pPr>
            <a:r>
              <a:rPr lang="en-US" b="true" sz="2376" spc="23">
                <a:solidFill>
                  <a:srgbClr val="FFFFFF"/>
                </a:solidFill>
                <a:latin typeface="Poppins Bold"/>
                <a:ea typeface="Poppins Bold"/>
                <a:cs typeface="Poppins Bold"/>
                <a:sym typeface="Poppins Bold"/>
              </a:rPr>
              <a:t>Enhanced OCR Accuracy &amp; Multilingual Support</a:t>
            </a:r>
          </a:p>
          <a:p>
            <a:pPr algn="ctr" marL="0" indent="0" lvl="0">
              <a:lnSpc>
                <a:spcPts val="2662"/>
              </a:lnSpc>
            </a:pPr>
          </a:p>
        </p:txBody>
      </p:sp>
      <p:sp>
        <p:nvSpPr>
          <p:cNvPr name="TextBox 24" id="24"/>
          <p:cNvSpPr txBox="true"/>
          <p:nvPr/>
        </p:nvSpPr>
        <p:spPr>
          <a:xfrm rot="0">
            <a:off x="10943208" y="4621838"/>
            <a:ext cx="5181393" cy="1033799"/>
          </a:xfrm>
          <a:prstGeom prst="rect">
            <a:avLst/>
          </a:prstGeom>
        </p:spPr>
        <p:txBody>
          <a:bodyPr anchor="t" rtlCol="false" tIns="0" lIns="0" bIns="0" rIns="0">
            <a:spAutoFit/>
          </a:bodyPr>
          <a:lstStyle/>
          <a:p>
            <a:pPr algn="ctr">
              <a:lnSpc>
                <a:spcPts val="2662"/>
              </a:lnSpc>
            </a:pPr>
            <a:r>
              <a:rPr lang="en-US" b="true" sz="2376" spc="23">
                <a:solidFill>
                  <a:srgbClr val="013165"/>
                </a:solidFill>
                <a:latin typeface="Poppins Bold"/>
                <a:ea typeface="Poppins Bold"/>
                <a:cs typeface="Poppins Bold"/>
                <a:sym typeface="Poppins Bold"/>
              </a:rPr>
              <a:t>Cloud Integration &amp; Secure Storage</a:t>
            </a:r>
          </a:p>
          <a:p>
            <a:pPr algn="ctr" marL="0" indent="0" lvl="0">
              <a:lnSpc>
                <a:spcPts val="2662"/>
              </a:lnSpc>
            </a:pPr>
          </a:p>
        </p:txBody>
      </p:sp>
      <p:sp>
        <p:nvSpPr>
          <p:cNvPr name="TextBox 25" id="25"/>
          <p:cNvSpPr txBox="true"/>
          <p:nvPr/>
        </p:nvSpPr>
        <p:spPr>
          <a:xfrm rot="0">
            <a:off x="2758115" y="6282111"/>
            <a:ext cx="3948127" cy="1033799"/>
          </a:xfrm>
          <a:prstGeom prst="rect">
            <a:avLst/>
          </a:prstGeom>
        </p:spPr>
        <p:txBody>
          <a:bodyPr anchor="t" rtlCol="false" tIns="0" lIns="0" bIns="0" rIns="0">
            <a:spAutoFit/>
          </a:bodyPr>
          <a:lstStyle/>
          <a:p>
            <a:pPr algn="ctr">
              <a:lnSpc>
                <a:spcPts val="2662"/>
              </a:lnSpc>
            </a:pPr>
            <a:r>
              <a:rPr lang="en-US" b="true" sz="2376" spc="23">
                <a:solidFill>
                  <a:srgbClr val="FFFFFF"/>
                </a:solidFill>
                <a:latin typeface="Poppins Bold"/>
                <a:ea typeface="Poppins Bold"/>
                <a:cs typeface="Poppins Bold"/>
                <a:sym typeface="Poppins Bold"/>
              </a:rPr>
              <a:t>Web-Based Dashboard &amp; Data Visualization</a:t>
            </a:r>
          </a:p>
          <a:p>
            <a:pPr algn="ctr" marL="0" indent="0" lvl="0">
              <a:lnSpc>
                <a:spcPts val="2662"/>
              </a:lnSpc>
            </a:pPr>
          </a:p>
        </p:txBody>
      </p:sp>
      <p:sp>
        <p:nvSpPr>
          <p:cNvPr name="TextBox 26" id="26"/>
          <p:cNvSpPr txBox="true"/>
          <p:nvPr/>
        </p:nvSpPr>
        <p:spPr>
          <a:xfrm rot="0">
            <a:off x="11256267" y="6341545"/>
            <a:ext cx="4555273" cy="1033799"/>
          </a:xfrm>
          <a:prstGeom prst="rect">
            <a:avLst/>
          </a:prstGeom>
        </p:spPr>
        <p:txBody>
          <a:bodyPr anchor="t" rtlCol="false" tIns="0" lIns="0" bIns="0" rIns="0">
            <a:spAutoFit/>
          </a:bodyPr>
          <a:lstStyle/>
          <a:p>
            <a:pPr algn="ctr">
              <a:lnSpc>
                <a:spcPts val="2662"/>
              </a:lnSpc>
            </a:pPr>
            <a:r>
              <a:rPr lang="en-US" b="true" sz="2376" spc="23">
                <a:solidFill>
                  <a:srgbClr val="013165"/>
                </a:solidFill>
                <a:latin typeface="Poppins Bold"/>
                <a:ea typeface="Poppins Bold"/>
                <a:cs typeface="Poppins Bold"/>
                <a:sym typeface="Poppins Bold"/>
              </a:rPr>
              <a:t>Real-Time Aadhaar Verification</a:t>
            </a:r>
          </a:p>
          <a:p>
            <a:pPr algn="ctr" marL="0" indent="0" lvl="0">
              <a:lnSpc>
                <a:spcPts val="2662"/>
              </a:lnSpc>
            </a:pPr>
          </a:p>
        </p:txBody>
      </p:sp>
      <p:sp>
        <p:nvSpPr>
          <p:cNvPr name="TextBox 27" id="27"/>
          <p:cNvSpPr txBox="true"/>
          <p:nvPr/>
        </p:nvSpPr>
        <p:spPr>
          <a:xfrm rot="0">
            <a:off x="2537960" y="7955744"/>
            <a:ext cx="4555273" cy="1033799"/>
          </a:xfrm>
          <a:prstGeom prst="rect">
            <a:avLst/>
          </a:prstGeom>
        </p:spPr>
        <p:txBody>
          <a:bodyPr anchor="t" rtlCol="false" tIns="0" lIns="0" bIns="0" rIns="0">
            <a:spAutoFit/>
          </a:bodyPr>
          <a:lstStyle/>
          <a:p>
            <a:pPr algn="ctr">
              <a:lnSpc>
                <a:spcPts val="2662"/>
              </a:lnSpc>
            </a:pPr>
            <a:r>
              <a:rPr lang="en-US" b="true" sz="2376" spc="23">
                <a:solidFill>
                  <a:srgbClr val="FFFFFF"/>
                </a:solidFill>
                <a:latin typeface="Poppins Bold"/>
                <a:ea typeface="Poppins Bold"/>
                <a:cs typeface="Poppins Bold"/>
                <a:sym typeface="Poppins Bold"/>
              </a:rPr>
              <a:t>AI-Driven Data Validation &amp; Fraud Detection</a:t>
            </a:r>
          </a:p>
          <a:p>
            <a:pPr algn="ctr" marL="0" indent="0" lvl="0">
              <a:lnSpc>
                <a:spcPts val="2662"/>
              </a:lnSpc>
            </a:pPr>
          </a:p>
        </p:txBody>
      </p:sp>
      <p:sp>
        <p:nvSpPr>
          <p:cNvPr name="TextBox 28" id="28"/>
          <p:cNvSpPr txBox="true"/>
          <p:nvPr/>
        </p:nvSpPr>
        <p:spPr>
          <a:xfrm rot="0">
            <a:off x="11256267" y="7955744"/>
            <a:ext cx="4555273" cy="1033799"/>
          </a:xfrm>
          <a:prstGeom prst="rect">
            <a:avLst/>
          </a:prstGeom>
        </p:spPr>
        <p:txBody>
          <a:bodyPr anchor="t" rtlCol="false" tIns="0" lIns="0" bIns="0" rIns="0">
            <a:spAutoFit/>
          </a:bodyPr>
          <a:lstStyle/>
          <a:p>
            <a:pPr algn="ctr">
              <a:lnSpc>
                <a:spcPts val="2662"/>
              </a:lnSpc>
            </a:pPr>
            <a:r>
              <a:rPr lang="en-US" b="true" sz="2376" spc="23">
                <a:solidFill>
                  <a:srgbClr val="013165"/>
                </a:solidFill>
                <a:latin typeface="Poppins Bold"/>
                <a:ea typeface="Poppins Bold"/>
                <a:cs typeface="Poppins Bold"/>
                <a:sym typeface="Poppins Bold"/>
              </a:rPr>
              <a:t>API &amp; Security Enhancements</a:t>
            </a:r>
          </a:p>
          <a:p>
            <a:pPr algn="ctr" marL="0" indent="0" lvl="0">
              <a:lnSpc>
                <a:spcPts val="2662"/>
              </a:lnSpc>
            </a:pPr>
          </a:p>
        </p:txBody>
      </p:sp>
      <p:sp>
        <p:nvSpPr>
          <p:cNvPr name="TextBox 29" id="29"/>
          <p:cNvSpPr txBox="true"/>
          <p:nvPr/>
        </p:nvSpPr>
        <p:spPr>
          <a:xfrm rot="0">
            <a:off x="2087200" y="2456623"/>
            <a:ext cx="14200860" cy="2387274"/>
          </a:xfrm>
          <a:prstGeom prst="rect">
            <a:avLst/>
          </a:prstGeom>
        </p:spPr>
        <p:txBody>
          <a:bodyPr anchor="t" rtlCol="false" tIns="0" lIns="0" bIns="0" rIns="0">
            <a:spAutoFit/>
          </a:bodyPr>
          <a:lstStyle/>
          <a:p>
            <a:pPr algn="ctr">
              <a:lnSpc>
                <a:spcPts val="3173"/>
              </a:lnSpc>
            </a:pPr>
            <a:r>
              <a:rPr lang="en-US" sz="2087" spc="50">
                <a:solidFill>
                  <a:srgbClr val="000000"/>
                </a:solidFill>
                <a:latin typeface="Poppins"/>
                <a:ea typeface="Poppins"/>
                <a:cs typeface="Poppins"/>
                <a:sym typeface="Poppins"/>
              </a:rPr>
              <a:t>Future enhancements include improving OCR accuracy, adding multilingual support, and developing a web-based dashboard for better result visualization. AI-driven anomaly detection and real-time processing can enhance data validation and efficiency. Cloud integration and API support will enable secure storage and third-party integration. Enhanced security measures like encryption will ensure data protection.</a:t>
            </a:r>
          </a:p>
          <a:p>
            <a:pPr algn="ctr" marL="0" indent="0" lvl="0">
              <a:lnSpc>
                <a:spcPts val="317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AutoShape 2" id="2"/>
          <p:cNvSpPr/>
          <p:nvPr/>
        </p:nvSpPr>
        <p:spPr>
          <a:xfrm flipV="true">
            <a:off x="1062037" y="609433"/>
            <a:ext cx="0" cy="422525"/>
          </a:xfrm>
          <a:prstGeom prst="line">
            <a:avLst/>
          </a:prstGeom>
          <a:ln cap="flat" w="66675">
            <a:solidFill>
              <a:srgbClr val="013165"/>
            </a:solidFill>
            <a:prstDash val="solid"/>
            <a:headEnd type="none" len="sm" w="sm"/>
            <a:tailEnd type="none" len="sm" w="sm"/>
          </a:ln>
        </p:spPr>
      </p:sp>
      <p:sp>
        <p:nvSpPr>
          <p:cNvPr name="Freeform 3" id="3"/>
          <p:cNvSpPr/>
          <p:nvPr/>
        </p:nvSpPr>
        <p:spPr>
          <a:xfrm flipH="false" flipV="false" rot="2785693">
            <a:off x="12394265" y="-3249041"/>
            <a:ext cx="8534093" cy="8555482"/>
          </a:xfrm>
          <a:custGeom>
            <a:avLst/>
            <a:gdLst/>
            <a:ahLst/>
            <a:cxnLst/>
            <a:rect r="r" b="b" t="t" l="l"/>
            <a:pathLst>
              <a:path h="8555482" w="8534093">
                <a:moveTo>
                  <a:pt x="0" y="0"/>
                </a:moveTo>
                <a:lnTo>
                  <a:pt x="8534093" y="0"/>
                </a:lnTo>
                <a:lnTo>
                  <a:pt x="8534093" y="8555482"/>
                </a:lnTo>
                <a:lnTo>
                  <a:pt x="0" y="8555482"/>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060" y="6506788"/>
            <a:ext cx="18268940" cy="4511254"/>
          </a:xfrm>
          <a:custGeom>
            <a:avLst/>
            <a:gdLst/>
            <a:ahLst/>
            <a:cxnLst/>
            <a:rect r="r" b="b" t="t" l="l"/>
            <a:pathLst>
              <a:path h="4511254" w="18268940">
                <a:moveTo>
                  <a:pt x="0" y="0"/>
                </a:moveTo>
                <a:lnTo>
                  <a:pt x="18268940" y="0"/>
                </a:lnTo>
                <a:lnTo>
                  <a:pt x="18268940" y="4511254"/>
                </a:lnTo>
                <a:lnTo>
                  <a:pt x="0" y="4511254"/>
                </a:lnTo>
                <a:lnTo>
                  <a:pt x="0" y="0"/>
                </a:lnTo>
                <a:close/>
              </a:path>
            </a:pathLst>
          </a:custGeom>
          <a:blipFill>
            <a:blip r:embed="rId4"/>
            <a:stretch>
              <a:fillRect l="0" t="-73915" r="0" b="-95891"/>
            </a:stretch>
          </a:blipFill>
        </p:spPr>
      </p:sp>
      <p:grpSp>
        <p:nvGrpSpPr>
          <p:cNvPr name="Group 5" id="5"/>
          <p:cNvGrpSpPr/>
          <p:nvPr/>
        </p:nvGrpSpPr>
        <p:grpSpPr>
          <a:xfrm rot="0">
            <a:off x="8533366" y="911285"/>
            <a:ext cx="620165" cy="6201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8" id="8"/>
          <p:cNvGrpSpPr/>
          <p:nvPr/>
        </p:nvGrpSpPr>
        <p:grpSpPr>
          <a:xfrm rot="0">
            <a:off x="5598820" y="-723622"/>
            <a:ext cx="1752322" cy="175232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11" id="11"/>
          <p:cNvSpPr/>
          <p:nvPr/>
        </p:nvSpPr>
        <p:spPr>
          <a:xfrm flipH="false" flipV="true" rot="-6212524">
            <a:off x="-1439817" y="7501185"/>
            <a:ext cx="3942056" cy="3338166"/>
          </a:xfrm>
          <a:custGeom>
            <a:avLst/>
            <a:gdLst/>
            <a:ahLst/>
            <a:cxnLst/>
            <a:rect r="r" b="b" t="t" l="l"/>
            <a:pathLst>
              <a:path h="3338166" w="3942056">
                <a:moveTo>
                  <a:pt x="0" y="3338167"/>
                </a:moveTo>
                <a:lnTo>
                  <a:pt x="3942056" y="3338167"/>
                </a:lnTo>
                <a:lnTo>
                  <a:pt x="3942056" y="0"/>
                </a:lnTo>
                <a:lnTo>
                  <a:pt x="0" y="0"/>
                </a:lnTo>
                <a:lnTo>
                  <a:pt x="0" y="3338167"/>
                </a:lnTo>
                <a:close/>
              </a:path>
            </a:pathLst>
          </a:custGeom>
          <a:blipFill>
            <a:blip r:embed="rId5">
              <a:extLst>
                <a:ext uri="{96DAC541-7B7A-43D3-8B79-37D633B846F1}">
                  <asvg:svgBlip xmlns:asvg="http://schemas.microsoft.com/office/drawing/2016/SVG/main" r:embed="rId6"/>
                </a:ext>
              </a:extLst>
            </a:blip>
            <a:stretch>
              <a:fillRect l="0" t="0" r="-109088" b="0"/>
            </a:stretch>
          </a:blipFill>
        </p:spPr>
      </p:sp>
      <p:sp>
        <p:nvSpPr>
          <p:cNvPr name="Freeform 12" id="12"/>
          <p:cNvSpPr/>
          <p:nvPr/>
        </p:nvSpPr>
        <p:spPr>
          <a:xfrm flipH="false" flipV="false" rot="-5008063">
            <a:off x="15900784" y="7200847"/>
            <a:ext cx="3942056" cy="3338166"/>
          </a:xfrm>
          <a:custGeom>
            <a:avLst/>
            <a:gdLst/>
            <a:ahLst/>
            <a:cxnLst/>
            <a:rect r="r" b="b" t="t" l="l"/>
            <a:pathLst>
              <a:path h="3338166" w="3942056">
                <a:moveTo>
                  <a:pt x="0" y="0"/>
                </a:moveTo>
                <a:lnTo>
                  <a:pt x="3942056" y="0"/>
                </a:lnTo>
                <a:lnTo>
                  <a:pt x="3942056" y="3338166"/>
                </a:lnTo>
                <a:lnTo>
                  <a:pt x="0" y="3338166"/>
                </a:lnTo>
                <a:lnTo>
                  <a:pt x="0" y="0"/>
                </a:lnTo>
                <a:close/>
              </a:path>
            </a:pathLst>
          </a:custGeom>
          <a:blipFill>
            <a:blip r:embed="rId5">
              <a:extLst>
                <a:ext uri="{96DAC541-7B7A-43D3-8B79-37D633B846F1}">
                  <asvg:svgBlip xmlns:asvg="http://schemas.microsoft.com/office/drawing/2016/SVG/main" r:embed="rId6"/>
                </a:ext>
              </a:extLst>
            </a:blip>
            <a:stretch>
              <a:fillRect l="0" t="0" r="-109088" b="0"/>
            </a:stretch>
          </a:blipFill>
        </p:spPr>
      </p:sp>
      <p:sp>
        <p:nvSpPr>
          <p:cNvPr name="TextBox 13" id="13"/>
          <p:cNvSpPr txBox="true"/>
          <p:nvPr/>
        </p:nvSpPr>
        <p:spPr>
          <a:xfrm rot="0">
            <a:off x="962178" y="1611729"/>
            <a:ext cx="10024632" cy="933450"/>
          </a:xfrm>
          <a:prstGeom prst="rect">
            <a:avLst/>
          </a:prstGeom>
        </p:spPr>
        <p:txBody>
          <a:bodyPr anchor="t" rtlCol="false" tIns="0" lIns="0" bIns="0" rIns="0">
            <a:spAutoFit/>
          </a:bodyPr>
          <a:lstStyle/>
          <a:p>
            <a:pPr algn="l">
              <a:lnSpc>
                <a:spcPts val="6981"/>
              </a:lnSpc>
            </a:pPr>
            <a:r>
              <a:rPr lang="en-US" sz="5817" b="true">
                <a:solidFill>
                  <a:srgbClr val="0C3E80"/>
                </a:solidFill>
                <a:latin typeface="Poppins Semi-Bold"/>
                <a:ea typeface="Poppins Semi-Bold"/>
                <a:cs typeface="Poppins Semi-Bold"/>
                <a:sym typeface="Poppins Semi-Bold"/>
              </a:rPr>
              <a:t>Integration Possibilities</a:t>
            </a:r>
          </a:p>
        </p:txBody>
      </p:sp>
      <p:sp>
        <p:nvSpPr>
          <p:cNvPr name="TextBox 14" id="14"/>
          <p:cNvSpPr txBox="true"/>
          <p:nvPr/>
        </p:nvSpPr>
        <p:spPr>
          <a:xfrm rot="0">
            <a:off x="1351133" y="609433"/>
            <a:ext cx="1958569" cy="43895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13</a:t>
            </a:r>
          </a:p>
        </p:txBody>
      </p:sp>
      <p:sp>
        <p:nvSpPr>
          <p:cNvPr name="Freeform 15" id="15"/>
          <p:cNvSpPr/>
          <p:nvPr/>
        </p:nvSpPr>
        <p:spPr>
          <a:xfrm flipH="false" flipV="false" rot="0">
            <a:off x="531211" y="2910609"/>
            <a:ext cx="7315200" cy="1130531"/>
          </a:xfrm>
          <a:custGeom>
            <a:avLst/>
            <a:gdLst/>
            <a:ahLst/>
            <a:cxnLst/>
            <a:rect r="r" b="b" t="t" l="l"/>
            <a:pathLst>
              <a:path h="1130531" w="7315200">
                <a:moveTo>
                  <a:pt x="0" y="0"/>
                </a:moveTo>
                <a:lnTo>
                  <a:pt x="7315200" y="0"/>
                </a:lnTo>
                <a:lnTo>
                  <a:pt x="7315200" y="1130531"/>
                </a:lnTo>
                <a:lnTo>
                  <a:pt x="0" y="11305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642799" y="3071057"/>
            <a:ext cx="7092022" cy="752485"/>
          </a:xfrm>
          <a:prstGeom prst="rect">
            <a:avLst/>
          </a:prstGeom>
        </p:spPr>
        <p:txBody>
          <a:bodyPr anchor="t" rtlCol="false" tIns="0" lIns="0" bIns="0" rIns="0">
            <a:spAutoFit/>
          </a:bodyPr>
          <a:lstStyle/>
          <a:p>
            <a:pPr algn="ctr">
              <a:lnSpc>
                <a:spcPts val="2989"/>
              </a:lnSpc>
              <a:spcBef>
                <a:spcPct val="0"/>
              </a:spcBef>
            </a:pPr>
            <a:r>
              <a:rPr lang="en-US" b="true" sz="2135">
                <a:solidFill>
                  <a:srgbClr val="69584D"/>
                </a:solidFill>
                <a:latin typeface="Poppins Bold"/>
                <a:ea typeface="Poppins Bold"/>
                <a:cs typeface="Poppins Bold"/>
                <a:sym typeface="Poppins Bold"/>
              </a:rPr>
              <a:t>Government Agencies – A graphic of Aadhaar authentication or a government security system.</a:t>
            </a:r>
          </a:p>
        </p:txBody>
      </p:sp>
      <p:sp>
        <p:nvSpPr>
          <p:cNvPr name="Freeform 17" id="17"/>
          <p:cNvSpPr/>
          <p:nvPr/>
        </p:nvSpPr>
        <p:spPr>
          <a:xfrm flipH="false" flipV="false" rot="0">
            <a:off x="1351133" y="4403090"/>
            <a:ext cx="7315200" cy="1130531"/>
          </a:xfrm>
          <a:custGeom>
            <a:avLst/>
            <a:gdLst/>
            <a:ahLst/>
            <a:cxnLst/>
            <a:rect r="r" b="b" t="t" l="l"/>
            <a:pathLst>
              <a:path h="1130531" w="7315200">
                <a:moveTo>
                  <a:pt x="0" y="0"/>
                </a:moveTo>
                <a:lnTo>
                  <a:pt x="7315200" y="0"/>
                </a:lnTo>
                <a:lnTo>
                  <a:pt x="7315200" y="1130531"/>
                </a:lnTo>
                <a:lnTo>
                  <a:pt x="0" y="11305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462722" y="4563538"/>
            <a:ext cx="7092022" cy="752485"/>
          </a:xfrm>
          <a:prstGeom prst="rect">
            <a:avLst/>
          </a:prstGeom>
        </p:spPr>
        <p:txBody>
          <a:bodyPr anchor="t" rtlCol="false" tIns="0" lIns="0" bIns="0" rIns="0">
            <a:spAutoFit/>
          </a:bodyPr>
          <a:lstStyle/>
          <a:p>
            <a:pPr algn="ctr">
              <a:lnSpc>
                <a:spcPts val="2989"/>
              </a:lnSpc>
              <a:spcBef>
                <a:spcPct val="0"/>
              </a:spcBef>
            </a:pPr>
            <a:r>
              <a:rPr lang="en-US" b="true" sz="2135">
                <a:solidFill>
                  <a:srgbClr val="69584D"/>
                </a:solidFill>
                <a:latin typeface="Poppins Bold"/>
                <a:ea typeface="Poppins Bold"/>
                <a:cs typeface="Poppins Bold"/>
                <a:sym typeface="Poppins Bold"/>
              </a:rPr>
              <a:t>E-KYC Providers – A verification process illustration with Aadhaar integration.</a:t>
            </a:r>
          </a:p>
        </p:txBody>
      </p:sp>
      <p:sp>
        <p:nvSpPr>
          <p:cNvPr name="Freeform 19" id="19"/>
          <p:cNvSpPr/>
          <p:nvPr/>
        </p:nvSpPr>
        <p:spPr>
          <a:xfrm flipH="false" flipV="false" rot="0">
            <a:off x="9658555" y="2710196"/>
            <a:ext cx="7370008" cy="1516599"/>
          </a:xfrm>
          <a:custGeom>
            <a:avLst/>
            <a:gdLst/>
            <a:ahLst/>
            <a:cxnLst/>
            <a:rect r="r" b="b" t="t" l="l"/>
            <a:pathLst>
              <a:path h="1516599" w="7370008">
                <a:moveTo>
                  <a:pt x="0" y="0"/>
                </a:moveTo>
                <a:lnTo>
                  <a:pt x="7370008" y="0"/>
                </a:lnTo>
                <a:lnTo>
                  <a:pt x="7370008" y="1516599"/>
                </a:lnTo>
                <a:lnTo>
                  <a:pt x="0" y="1516599"/>
                </a:lnTo>
                <a:lnTo>
                  <a:pt x="0" y="0"/>
                </a:lnTo>
                <a:close/>
              </a:path>
            </a:pathLst>
          </a:custGeom>
          <a:blipFill>
            <a:blip r:embed="rId7">
              <a:extLst>
                <a:ext uri="{96DAC541-7B7A-43D3-8B79-37D633B846F1}">
                  <asvg:svgBlip xmlns:asvg="http://schemas.microsoft.com/office/drawing/2016/SVG/main" r:embed="rId8"/>
                </a:ext>
              </a:extLst>
            </a:blip>
            <a:stretch>
              <a:fillRect l="-16575" t="0" r="-16575" b="0"/>
            </a:stretch>
          </a:blipFill>
        </p:spPr>
      </p:sp>
      <p:sp>
        <p:nvSpPr>
          <p:cNvPr name="TextBox 20" id="20"/>
          <p:cNvSpPr txBox="true"/>
          <p:nvPr/>
        </p:nvSpPr>
        <p:spPr>
          <a:xfrm rot="0">
            <a:off x="9824952" y="2881922"/>
            <a:ext cx="7092022" cy="1127275"/>
          </a:xfrm>
          <a:prstGeom prst="rect">
            <a:avLst/>
          </a:prstGeom>
        </p:spPr>
        <p:txBody>
          <a:bodyPr anchor="t" rtlCol="false" tIns="0" lIns="0" bIns="0" rIns="0">
            <a:spAutoFit/>
          </a:bodyPr>
          <a:lstStyle/>
          <a:p>
            <a:pPr algn="ctr">
              <a:lnSpc>
                <a:spcPts val="2989"/>
              </a:lnSpc>
              <a:spcBef>
                <a:spcPct val="0"/>
              </a:spcBef>
            </a:pPr>
            <a:r>
              <a:rPr lang="en-US" b="true" sz="2135">
                <a:solidFill>
                  <a:srgbClr val="69584D"/>
                </a:solidFill>
                <a:latin typeface="Poppins Bold"/>
                <a:ea typeface="Poppins Bold"/>
                <a:cs typeface="Poppins Bold"/>
                <a:sym typeface="Poppins Bold"/>
              </a:rPr>
              <a:t>Banking &amp; Financial Sector – A digital payment authentication image or a fraud detection alert in banking.</a:t>
            </a:r>
          </a:p>
        </p:txBody>
      </p:sp>
      <p:sp>
        <p:nvSpPr>
          <p:cNvPr name="Freeform 21" id="21"/>
          <p:cNvSpPr/>
          <p:nvPr/>
        </p:nvSpPr>
        <p:spPr>
          <a:xfrm flipH="false" flipV="false" rot="0">
            <a:off x="8843448" y="4614131"/>
            <a:ext cx="7315200" cy="1505320"/>
          </a:xfrm>
          <a:custGeom>
            <a:avLst/>
            <a:gdLst/>
            <a:ahLst/>
            <a:cxnLst/>
            <a:rect r="r" b="b" t="t" l="l"/>
            <a:pathLst>
              <a:path h="1505320" w="7315200">
                <a:moveTo>
                  <a:pt x="0" y="0"/>
                </a:moveTo>
                <a:lnTo>
                  <a:pt x="7315200" y="0"/>
                </a:lnTo>
                <a:lnTo>
                  <a:pt x="7315200" y="1505320"/>
                </a:lnTo>
                <a:lnTo>
                  <a:pt x="0" y="1505320"/>
                </a:lnTo>
                <a:lnTo>
                  <a:pt x="0" y="0"/>
                </a:lnTo>
                <a:close/>
              </a:path>
            </a:pathLst>
          </a:custGeom>
          <a:blipFill>
            <a:blip r:embed="rId7">
              <a:extLst>
                <a:ext uri="{96DAC541-7B7A-43D3-8B79-37D633B846F1}">
                  <asvg:svgBlip xmlns:asvg="http://schemas.microsoft.com/office/drawing/2016/SVG/main" r:embed="rId8"/>
                </a:ext>
              </a:extLst>
            </a:blip>
            <a:stretch>
              <a:fillRect l="-16575" t="0" r="-16575" b="0"/>
            </a:stretch>
          </a:blipFill>
        </p:spPr>
      </p:sp>
      <p:sp>
        <p:nvSpPr>
          <p:cNvPr name="TextBox 22" id="22"/>
          <p:cNvSpPr txBox="true"/>
          <p:nvPr/>
        </p:nvSpPr>
        <p:spPr>
          <a:xfrm rot="0">
            <a:off x="8955037" y="4774579"/>
            <a:ext cx="7092022" cy="1127275"/>
          </a:xfrm>
          <a:prstGeom prst="rect">
            <a:avLst/>
          </a:prstGeom>
        </p:spPr>
        <p:txBody>
          <a:bodyPr anchor="t" rtlCol="false" tIns="0" lIns="0" bIns="0" rIns="0">
            <a:spAutoFit/>
          </a:bodyPr>
          <a:lstStyle/>
          <a:p>
            <a:pPr algn="ctr">
              <a:lnSpc>
                <a:spcPts val="2989"/>
              </a:lnSpc>
              <a:spcBef>
                <a:spcPct val="0"/>
              </a:spcBef>
            </a:pPr>
            <a:r>
              <a:rPr lang="en-US" b="true" sz="2135">
                <a:solidFill>
                  <a:srgbClr val="69584D"/>
                </a:solidFill>
                <a:latin typeface="Poppins Bold"/>
                <a:ea typeface="Poppins Bold"/>
                <a:cs typeface="Poppins Bold"/>
                <a:sym typeface="Poppins Bold"/>
              </a:rPr>
              <a:t>Corporate HR Systems – An employee ID verification process image, possibly showing Aadhaar-based authentication.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true" flipV="false" rot="2785693">
            <a:off x="-2890288" y="-3033809"/>
            <a:ext cx="8534093" cy="8555482"/>
          </a:xfrm>
          <a:custGeom>
            <a:avLst/>
            <a:gdLst/>
            <a:ahLst/>
            <a:cxnLst/>
            <a:rect r="r" b="b" t="t" l="l"/>
            <a:pathLst>
              <a:path h="8555482" w="8534093">
                <a:moveTo>
                  <a:pt x="8534093" y="0"/>
                </a:moveTo>
                <a:lnTo>
                  <a:pt x="0" y="0"/>
                </a:lnTo>
                <a:lnTo>
                  <a:pt x="0" y="8555481"/>
                </a:lnTo>
                <a:lnTo>
                  <a:pt x="8534093" y="8555481"/>
                </a:lnTo>
                <a:lnTo>
                  <a:pt x="8534093"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18653" y="5952470"/>
            <a:ext cx="9901778" cy="795688"/>
            <a:chOff x="0" y="0"/>
            <a:chExt cx="2471078" cy="198571"/>
          </a:xfrm>
        </p:grpSpPr>
        <p:sp>
          <p:nvSpPr>
            <p:cNvPr name="Freeform 4" id="4"/>
            <p:cNvSpPr/>
            <p:nvPr/>
          </p:nvSpPr>
          <p:spPr>
            <a:xfrm flipH="false" flipV="false" rot="0">
              <a:off x="0" y="0"/>
              <a:ext cx="2471078" cy="198571"/>
            </a:xfrm>
            <a:custGeom>
              <a:avLst/>
              <a:gdLst/>
              <a:ahLst/>
              <a:cxnLst/>
              <a:rect r="r" b="b" t="t" l="l"/>
              <a:pathLst>
                <a:path h="198571" w="2471078">
                  <a:moveTo>
                    <a:pt x="39875" y="0"/>
                  </a:moveTo>
                  <a:lnTo>
                    <a:pt x="2431203" y="0"/>
                  </a:lnTo>
                  <a:cubicBezTo>
                    <a:pt x="2441779" y="0"/>
                    <a:pt x="2451921" y="4201"/>
                    <a:pt x="2459399" y="11679"/>
                  </a:cubicBezTo>
                  <a:cubicBezTo>
                    <a:pt x="2466877" y="19157"/>
                    <a:pt x="2471078" y="29300"/>
                    <a:pt x="2471078" y="39875"/>
                  </a:cubicBezTo>
                  <a:lnTo>
                    <a:pt x="2471078" y="158696"/>
                  </a:lnTo>
                  <a:cubicBezTo>
                    <a:pt x="2471078" y="169271"/>
                    <a:pt x="2466877" y="179414"/>
                    <a:pt x="2459399" y="186892"/>
                  </a:cubicBezTo>
                  <a:cubicBezTo>
                    <a:pt x="2451921" y="194370"/>
                    <a:pt x="2441779" y="198571"/>
                    <a:pt x="2431203" y="198571"/>
                  </a:cubicBezTo>
                  <a:lnTo>
                    <a:pt x="39875" y="198571"/>
                  </a:lnTo>
                  <a:cubicBezTo>
                    <a:pt x="29300" y="198571"/>
                    <a:pt x="19157" y="194370"/>
                    <a:pt x="11679" y="186892"/>
                  </a:cubicBezTo>
                  <a:cubicBezTo>
                    <a:pt x="4201" y="179414"/>
                    <a:pt x="0" y="169271"/>
                    <a:pt x="0" y="158696"/>
                  </a:cubicBezTo>
                  <a:lnTo>
                    <a:pt x="0" y="39875"/>
                  </a:lnTo>
                  <a:cubicBezTo>
                    <a:pt x="0" y="29300"/>
                    <a:pt x="4201" y="19157"/>
                    <a:pt x="11679" y="11679"/>
                  </a:cubicBezTo>
                  <a:cubicBezTo>
                    <a:pt x="19157" y="4201"/>
                    <a:pt x="29300" y="0"/>
                    <a:pt x="39875" y="0"/>
                  </a:cubicBezTo>
                  <a:close/>
                </a:path>
              </a:pathLst>
            </a:custGeom>
            <a:solidFill>
              <a:srgbClr val="0D3F83"/>
            </a:solidFill>
          </p:spPr>
        </p:sp>
        <p:sp>
          <p:nvSpPr>
            <p:cNvPr name="TextBox 5" id="5"/>
            <p:cNvSpPr txBox="true"/>
            <p:nvPr/>
          </p:nvSpPr>
          <p:spPr>
            <a:xfrm>
              <a:off x="0" y="-66675"/>
              <a:ext cx="2471078" cy="265246"/>
            </a:xfrm>
            <a:prstGeom prst="rect">
              <a:avLst/>
            </a:prstGeom>
          </p:spPr>
          <p:txBody>
            <a:bodyPr anchor="ctr" rtlCol="false" tIns="50800" lIns="50800" bIns="50800" rIns="50800"/>
            <a:lstStyle/>
            <a:p>
              <a:pPr algn="ctr">
                <a:lnSpc>
                  <a:spcPts val="3343"/>
                </a:lnSpc>
              </a:pPr>
            </a:p>
          </p:txBody>
        </p:sp>
      </p:grpSp>
      <p:sp>
        <p:nvSpPr>
          <p:cNvPr name="Freeform 6" id="6"/>
          <p:cNvSpPr/>
          <p:nvPr/>
        </p:nvSpPr>
        <p:spPr>
          <a:xfrm flipH="false" flipV="false" rot="5400000">
            <a:off x="5703631" y="3268437"/>
            <a:ext cx="11352394" cy="4154525"/>
          </a:xfrm>
          <a:custGeom>
            <a:avLst/>
            <a:gdLst/>
            <a:ahLst/>
            <a:cxnLst/>
            <a:rect r="r" b="b" t="t" l="l"/>
            <a:pathLst>
              <a:path h="4154525" w="11352394">
                <a:moveTo>
                  <a:pt x="0" y="0"/>
                </a:moveTo>
                <a:lnTo>
                  <a:pt x="11352394" y="0"/>
                </a:lnTo>
                <a:lnTo>
                  <a:pt x="11352394" y="4154525"/>
                </a:lnTo>
                <a:lnTo>
                  <a:pt x="0" y="4154525"/>
                </a:lnTo>
                <a:lnTo>
                  <a:pt x="0" y="0"/>
                </a:lnTo>
                <a:close/>
              </a:path>
            </a:pathLst>
          </a:custGeom>
          <a:blipFill>
            <a:blip r:embed="rId4">
              <a:extLst>
                <a:ext uri="{96DAC541-7B7A-43D3-8B79-37D633B846F1}">
                  <asvg:svgBlip xmlns:asvg="http://schemas.microsoft.com/office/drawing/2016/SVG/main" r:embed="rId5"/>
                </a:ext>
              </a:extLst>
            </a:blip>
            <a:stretch>
              <a:fillRect l="-610" t="0" r="0" b="-11686"/>
            </a:stretch>
          </a:blipFill>
        </p:spPr>
      </p:sp>
      <p:grpSp>
        <p:nvGrpSpPr>
          <p:cNvPr name="Group 7" id="7"/>
          <p:cNvGrpSpPr/>
          <p:nvPr/>
        </p:nvGrpSpPr>
        <p:grpSpPr>
          <a:xfrm rot="0">
            <a:off x="4994677" y="8631294"/>
            <a:ext cx="11534968" cy="1153496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0" id="10"/>
          <p:cNvGrpSpPr/>
          <p:nvPr/>
        </p:nvGrpSpPr>
        <p:grpSpPr>
          <a:xfrm rot="0">
            <a:off x="9544388" y="-782543"/>
            <a:ext cx="12346012" cy="12510258"/>
            <a:chOff x="0" y="0"/>
            <a:chExt cx="812800" cy="823613"/>
          </a:xfrm>
        </p:grpSpPr>
        <p:sp>
          <p:nvSpPr>
            <p:cNvPr name="Freeform 11" id="11"/>
            <p:cNvSpPr/>
            <p:nvPr/>
          </p:nvSpPr>
          <p:spPr>
            <a:xfrm flipH="true" flipV="false" rot="0">
              <a:off x="0" y="0"/>
              <a:ext cx="812800" cy="823613"/>
            </a:xfrm>
            <a:custGeom>
              <a:avLst/>
              <a:gdLst/>
              <a:ahLst/>
              <a:cxnLst/>
              <a:rect r="r" b="b" t="t" l="l"/>
              <a:pathLst>
                <a:path h="823613" w="812800">
                  <a:moveTo>
                    <a:pt x="406400" y="0"/>
                  </a:moveTo>
                  <a:cubicBezTo>
                    <a:pt x="630849" y="0"/>
                    <a:pt x="812800" y="184372"/>
                    <a:pt x="812800" y="411807"/>
                  </a:cubicBezTo>
                  <a:cubicBezTo>
                    <a:pt x="812800" y="639241"/>
                    <a:pt x="630849" y="823613"/>
                    <a:pt x="406400" y="823613"/>
                  </a:cubicBezTo>
                  <a:cubicBezTo>
                    <a:pt x="181951" y="823613"/>
                    <a:pt x="0" y="639241"/>
                    <a:pt x="0" y="411807"/>
                  </a:cubicBezTo>
                  <a:cubicBezTo>
                    <a:pt x="0" y="184372"/>
                    <a:pt x="181951" y="0"/>
                    <a:pt x="406400" y="0"/>
                  </a:cubicBezTo>
                  <a:close/>
                </a:path>
              </a:pathLst>
            </a:custGeom>
            <a:blipFill>
              <a:blip r:embed="rId6"/>
              <a:stretch>
                <a:fillRect l="-38836" t="0" r="-12403" b="0"/>
              </a:stretch>
            </a:blipFill>
          </p:spPr>
        </p:sp>
      </p:grpSp>
      <p:sp>
        <p:nvSpPr>
          <p:cNvPr name="Freeform 12" id="12"/>
          <p:cNvSpPr/>
          <p:nvPr/>
        </p:nvSpPr>
        <p:spPr>
          <a:xfrm flipH="false" flipV="false" rot="-4317171">
            <a:off x="7473988" y="4370398"/>
            <a:ext cx="7762520" cy="5599342"/>
          </a:xfrm>
          <a:custGeom>
            <a:avLst/>
            <a:gdLst/>
            <a:ahLst/>
            <a:cxnLst/>
            <a:rect r="r" b="b" t="t" l="l"/>
            <a:pathLst>
              <a:path h="5599342" w="7762520">
                <a:moveTo>
                  <a:pt x="0" y="0"/>
                </a:moveTo>
                <a:lnTo>
                  <a:pt x="7762520" y="0"/>
                </a:lnTo>
                <a:lnTo>
                  <a:pt x="7762520" y="5599342"/>
                </a:lnTo>
                <a:lnTo>
                  <a:pt x="0" y="5599342"/>
                </a:lnTo>
                <a:lnTo>
                  <a:pt x="0" y="0"/>
                </a:lnTo>
                <a:close/>
              </a:path>
            </a:pathLst>
          </a:custGeom>
          <a:blipFill>
            <a:blip r:embed="rId7">
              <a:extLst>
                <a:ext uri="{96DAC541-7B7A-43D3-8B79-37D633B846F1}">
                  <asvg:svgBlip xmlns:asvg="http://schemas.microsoft.com/office/drawing/2016/SVG/main" r:embed="rId8"/>
                </a:ext>
              </a:extLst>
            </a:blip>
            <a:stretch>
              <a:fillRect l="0" t="0" r="0" b="-105002"/>
            </a:stretch>
          </a:blipFill>
        </p:spPr>
      </p:sp>
      <p:grpSp>
        <p:nvGrpSpPr>
          <p:cNvPr name="Group 13" id="13"/>
          <p:cNvGrpSpPr/>
          <p:nvPr/>
        </p:nvGrpSpPr>
        <p:grpSpPr>
          <a:xfrm rot="0">
            <a:off x="9727458" y="408535"/>
            <a:ext cx="620165" cy="62016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6" id="16"/>
          <p:cNvGrpSpPr/>
          <p:nvPr/>
        </p:nvGrpSpPr>
        <p:grpSpPr>
          <a:xfrm rot="0">
            <a:off x="7655283" y="-1425899"/>
            <a:ext cx="1752322" cy="175232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19" id="19"/>
          <p:cNvSpPr/>
          <p:nvPr/>
        </p:nvSpPr>
        <p:spPr>
          <a:xfrm flipH="true" flipV="false" rot="-5863608">
            <a:off x="16051914" y="-192690"/>
            <a:ext cx="3942056" cy="3338166"/>
          </a:xfrm>
          <a:custGeom>
            <a:avLst/>
            <a:gdLst/>
            <a:ahLst/>
            <a:cxnLst/>
            <a:rect r="r" b="b" t="t" l="l"/>
            <a:pathLst>
              <a:path h="3338166" w="3942056">
                <a:moveTo>
                  <a:pt x="3942056" y="0"/>
                </a:moveTo>
                <a:lnTo>
                  <a:pt x="0" y="0"/>
                </a:lnTo>
                <a:lnTo>
                  <a:pt x="0" y="3338166"/>
                </a:lnTo>
                <a:lnTo>
                  <a:pt x="3942056" y="3338166"/>
                </a:lnTo>
                <a:lnTo>
                  <a:pt x="3942056" y="0"/>
                </a:lnTo>
                <a:close/>
              </a:path>
            </a:pathLst>
          </a:custGeom>
          <a:blipFill>
            <a:blip r:embed="rId9">
              <a:extLst>
                <a:ext uri="{96DAC541-7B7A-43D3-8B79-37D633B846F1}">
                  <asvg:svgBlip xmlns:asvg="http://schemas.microsoft.com/office/drawing/2016/SVG/main" r:embed="rId10"/>
                </a:ext>
              </a:extLst>
            </a:blip>
            <a:stretch>
              <a:fillRect l="0" t="0" r="-109088" b="0"/>
            </a:stretch>
          </a:blipFill>
        </p:spPr>
      </p:sp>
      <p:sp>
        <p:nvSpPr>
          <p:cNvPr name="Freeform 20" id="20"/>
          <p:cNvSpPr/>
          <p:nvPr/>
        </p:nvSpPr>
        <p:spPr>
          <a:xfrm flipH="false" flipV="false" rot="-4855005">
            <a:off x="16011530" y="7184759"/>
            <a:ext cx="3942056" cy="3338166"/>
          </a:xfrm>
          <a:custGeom>
            <a:avLst/>
            <a:gdLst/>
            <a:ahLst/>
            <a:cxnLst/>
            <a:rect r="r" b="b" t="t" l="l"/>
            <a:pathLst>
              <a:path h="3338166" w="3942056">
                <a:moveTo>
                  <a:pt x="0" y="0"/>
                </a:moveTo>
                <a:lnTo>
                  <a:pt x="3942056" y="0"/>
                </a:lnTo>
                <a:lnTo>
                  <a:pt x="3942056" y="3338167"/>
                </a:lnTo>
                <a:lnTo>
                  <a:pt x="0" y="3338167"/>
                </a:lnTo>
                <a:lnTo>
                  <a:pt x="0" y="0"/>
                </a:lnTo>
                <a:close/>
              </a:path>
            </a:pathLst>
          </a:custGeom>
          <a:blipFill>
            <a:blip r:embed="rId11">
              <a:extLst>
                <a:ext uri="{96DAC541-7B7A-43D3-8B79-37D633B846F1}">
                  <asvg:svgBlip xmlns:asvg="http://schemas.microsoft.com/office/drawing/2016/SVG/main" r:embed="rId12"/>
                </a:ext>
              </a:extLst>
            </a:blip>
            <a:stretch>
              <a:fillRect l="0" t="0" r="-109088" b="0"/>
            </a:stretch>
          </a:blipFill>
        </p:spPr>
      </p:sp>
      <p:sp>
        <p:nvSpPr>
          <p:cNvPr name="TextBox 21" id="21"/>
          <p:cNvSpPr txBox="true"/>
          <p:nvPr/>
        </p:nvSpPr>
        <p:spPr>
          <a:xfrm rot="0">
            <a:off x="528051" y="3011958"/>
            <a:ext cx="8447612" cy="1786881"/>
          </a:xfrm>
          <a:prstGeom prst="rect">
            <a:avLst/>
          </a:prstGeom>
        </p:spPr>
        <p:txBody>
          <a:bodyPr anchor="t" rtlCol="false" tIns="0" lIns="0" bIns="0" rIns="0">
            <a:spAutoFit/>
          </a:bodyPr>
          <a:lstStyle/>
          <a:p>
            <a:pPr algn="l">
              <a:lnSpc>
                <a:spcPts val="13856"/>
              </a:lnSpc>
            </a:pPr>
            <a:r>
              <a:rPr lang="en-US" sz="9897" b="true">
                <a:solidFill>
                  <a:srgbClr val="0C3E80"/>
                </a:solidFill>
                <a:latin typeface="Poppins Bold"/>
                <a:ea typeface="Poppins Bold"/>
                <a:cs typeface="Poppins Bold"/>
                <a:sym typeface="Poppins Bold"/>
              </a:rPr>
              <a:t>THANK YOU </a:t>
            </a:r>
          </a:p>
        </p:txBody>
      </p:sp>
      <p:sp>
        <p:nvSpPr>
          <p:cNvPr name="TextBox 22" id="22"/>
          <p:cNvSpPr txBox="true"/>
          <p:nvPr/>
        </p:nvSpPr>
        <p:spPr>
          <a:xfrm rot="0">
            <a:off x="620257" y="4798759"/>
            <a:ext cx="8150542" cy="673827"/>
          </a:xfrm>
          <a:prstGeom prst="rect">
            <a:avLst/>
          </a:prstGeom>
        </p:spPr>
        <p:txBody>
          <a:bodyPr anchor="t" rtlCol="false" tIns="0" lIns="0" bIns="0" rIns="0">
            <a:spAutoFit/>
          </a:bodyPr>
          <a:lstStyle/>
          <a:p>
            <a:pPr algn="l">
              <a:lnSpc>
                <a:spcPts val="5175"/>
              </a:lnSpc>
            </a:pPr>
            <a:r>
              <a:rPr lang="en-US" sz="3696" b="true">
                <a:solidFill>
                  <a:srgbClr val="000000"/>
                </a:solidFill>
                <a:latin typeface="Poppins Semi-Bold"/>
                <a:ea typeface="Poppins Semi-Bold"/>
                <a:cs typeface="Poppins Semi-Bold"/>
                <a:sym typeface="Poppins Semi-Bold"/>
              </a:rPr>
              <a:t>For Attending Our Presentation</a:t>
            </a:r>
          </a:p>
        </p:txBody>
      </p:sp>
      <p:sp>
        <p:nvSpPr>
          <p:cNvPr name="TextBox 23" id="23"/>
          <p:cNvSpPr txBox="true"/>
          <p:nvPr/>
        </p:nvSpPr>
        <p:spPr>
          <a:xfrm rot="0">
            <a:off x="639307" y="6023252"/>
            <a:ext cx="5918875" cy="566999"/>
          </a:xfrm>
          <a:prstGeom prst="rect">
            <a:avLst/>
          </a:prstGeom>
        </p:spPr>
        <p:txBody>
          <a:bodyPr anchor="t" rtlCol="false" tIns="0" lIns="0" bIns="0" rIns="0">
            <a:spAutoFit/>
          </a:bodyPr>
          <a:lstStyle/>
          <a:p>
            <a:pPr algn="l">
              <a:lnSpc>
                <a:spcPts val="4448"/>
              </a:lnSpc>
            </a:pPr>
            <a:r>
              <a:rPr lang="en-US" b="true" sz="3177" spc="333">
                <a:solidFill>
                  <a:srgbClr val="FFFFFF"/>
                </a:solidFill>
                <a:latin typeface="Poppins Semi-Bold"/>
                <a:ea typeface="Poppins Semi-Bold"/>
                <a:cs typeface="Poppins Semi-Bold"/>
                <a:sym typeface="Poppins Semi-Bold"/>
              </a:rPr>
              <a:t>PRESENTATION-2025</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1F2F2"/>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2785693">
            <a:off x="10758075" y="4789093"/>
            <a:ext cx="8534093" cy="8555482"/>
          </a:xfrm>
          <a:custGeom>
            <a:avLst/>
            <a:gdLst/>
            <a:ahLst/>
            <a:cxnLst/>
            <a:rect r="r" b="b" t="t" l="l"/>
            <a:pathLst>
              <a:path h="8555482" w="8534093">
                <a:moveTo>
                  <a:pt x="0" y="0"/>
                </a:moveTo>
                <a:lnTo>
                  <a:pt x="8534093" y="0"/>
                </a:lnTo>
                <a:lnTo>
                  <a:pt x="8534093" y="8555482"/>
                </a:lnTo>
                <a:lnTo>
                  <a:pt x="0" y="8555482"/>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2542" y="-1822357"/>
            <a:ext cx="19430999" cy="5702114"/>
          </a:xfrm>
          <a:custGeom>
            <a:avLst/>
            <a:gdLst/>
            <a:ahLst/>
            <a:cxnLst/>
            <a:rect r="r" b="b" t="t" l="l"/>
            <a:pathLst>
              <a:path h="5702114" w="19430999">
                <a:moveTo>
                  <a:pt x="0" y="0"/>
                </a:moveTo>
                <a:lnTo>
                  <a:pt x="19431000" y="0"/>
                </a:lnTo>
                <a:lnTo>
                  <a:pt x="19431000" y="5702114"/>
                </a:lnTo>
                <a:lnTo>
                  <a:pt x="0" y="5702114"/>
                </a:lnTo>
                <a:lnTo>
                  <a:pt x="0" y="0"/>
                </a:lnTo>
                <a:close/>
              </a:path>
            </a:pathLst>
          </a:custGeom>
          <a:blipFill>
            <a:blip r:embed="rId4">
              <a:extLst>
                <a:ext uri="{96DAC541-7B7A-43D3-8B79-37D633B846F1}">
                  <asvg:svgBlip xmlns:asvg="http://schemas.microsoft.com/office/drawing/2016/SVG/main" r:embed="rId5"/>
                </a:ext>
              </a:extLst>
            </a:blip>
            <a:stretch>
              <a:fillRect l="0" t="0" r="-1444" b="-1978"/>
            </a:stretch>
          </a:blipFill>
        </p:spPr>
      </p:sp>
      <p:grpSp>
        <p:nvGrpSpPr>
          <p:cNvPr name="Group 4" id="4"/>
          <p:cNvGrpSpPr/>
          <p:nvPr/>
        </p:nvGrpSpPr>
        <p:grpSpPr>
          <a:xfrm rot="0">
            <a:off x="1283110" y="8638135"/>
            <a:ext cx="620165" cy="6201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7" id="7"/>
          <p:cNvGrpSpPr/>
          <p:nvPr/>
        </p:nvGrpSpPr>
        <p:grpSpPr>
          <a:xfrm rot="0">
            <a:off x="-723622" y="8948218"/>
            <a:ext cx="1752322" cy="1752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10" id="10"/>
          <p:cNvSpPr/>
          <p:nvPr/>
        </p:nvSpPr>
        <p:spPr>
          <a:xfrm flipH="true" flipV="true" rot="-9419425">
            <a:off x="-2704640" y="-458020"/>
            <a:ext cx="9662263" cy="6969684"/>
          </a:xfrm>
          <a:custGeom>
            <a:avLst/>
            <a:gdLst/>
            <a:ahLst/>
            <a:cxnLst/>
            <a:rect r="r" b="b" t="t" l="l"/>
            <a:pathLst>
              <a:path h="6969684" w="9662263">
                <a:moveTo>
                  <a:pt x="9662263" y="6969685"/>
                </a:moveTo>
                <a:lnTo>
                  <a:pt x="0" y="6969685"/>
                </a:lnTo>
                <a:lnTo>
                  <a:pt x="0" y="0"/>
                </a:lnTo>
                <a:lnTo>
                  <a:pt x="9662263" y="0"/>
                </a:lnTo>
                <a:lnTo>
                  <a:pt x="9662263" y="6969685"/>
                </a:lnTo>
                <a:close/>
              </a:path>
            </a:pathLst>
          </a:custGeom>
          <a:blipFill>
            <a:blip r:embed="rId6">
              <a:extLst>
                <a:ext uri="{96DAC541-7B7A-43D3-8B79-37D633B846F1}">
                  <asvg:svgBlip xmlns:asvg="http://schemas.microsoft.com/office/drawing/2016/SVG/main" r:embed="rId7"/>
                </a:ext>
              </a:extLst>
            </a:blip>
            <a:stretch>
              <a:fillRect l="0" t="0" r="0" b="-105002"/>
            </a:stretch>
          </a:blipFill>
        </p:spPr>
      </p:sp>
      <p:grpSp>
        <p:nvGrpSpPr>
          <p:cNvPr name="Group 11" id="11"/>
          <p:cNvGrpSpPr/>
          <p:nvPr/>
        </p:nvGrpSpPr>
        <p:grpSpPr>
          <a:xfrm rot="0">
            <a:off x="800422" y="1734235"/>
            <a:ext cx="6893607" cy="689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7209" t="0" r="-37209" b="0"/>
              </a:stretch>
            </a:blipFill>
            <a:ln w="142875" cap="sq">
              <a:solidFill>
                <a:srgbClr val="FFC038"/>
              </a:solidFill>
              <a:prstDash val="solid"/>
              <a:miter/>
            </a:ln>
          </p:spPr>
        </p:sp>
      </p:grpSp>
      <p:sp>
        <p:nvSpPr>
          <p:cNvPr name="Freeform 13" id="13"/>
          <p:cNvSpPr/>
          <p:nvPr/>
        </p:nvSpPr>
        <p:spPr>
          <a:xfrm flipH="false" flipV="false" rot="0">
            <a:off x="5757741" y="5888891"/>
            <a:ext cx="4529807" cy="4398109"/>
          </a:xfrm>
          <a:custGeom>
            <a:avLst/>
            <a:gdLst/>
            <a:ahLst/>
            <a:cxnLst/>
            <a:rect r="r" b="b" t="t" l="l"/>
            <a:pathLst>
              <a:path h="4398109" w="4529807">
                <a:moveTo>
                  <a:pt x="0" y="0"/>
                </a:moveTo>
                <a:lnTo>
                  <a:pt x="4529807" y="0"/>
                </a:lnTo>
                <a:lnTo>
                  <a:pt x="4529807" y="4398109"/>
                </a:lnTo>
                <a:lnTo>
                  <a:pt x="0" y="4398109"/>
                </a:lnTo>
                <a:lnTo>
                  <a:pt x="0" y="0"/>
                </a:lnTo>
                <a:close/>
              </a:path>
            </a:pathLst>
          </a:custGeom>
          <a:blipFill>
            <a:blip r:embed="rId9">
              <a:alphaModFix amt="13000"/>
            </a:blip>
            <a:stretch>
              <a:fillRect l="0" t="0" r="0" b="-2994"/>
            </a:stretch>
          </a:blipFill>
        </p:spPr>
      </p:sp>
      <p:sp>
        <p:nvSpPr>
          <p:cNvPr name="TextBox 14" id="14"/>
          <p:cNvSpPr txBox="true"/>
          <p:nvPr/>
        </p:nvSpPr>
        <p:spPr>
          <a:xfrm rot="0">
            <a:off x="10287548" y="1427876"/>
            <a:ext cx="7257367" cy="1752600"/>
          </a:xfrm>
          <a:prstGeom prst="rect">
            <a:avLst/>
          </a:prstGeom>
        </p:spPr>
        <p:txBody>
          <a:bodyPr anchor="t" rtlCol="false" tIns="0" lIns="0" bIns="0" rIns="0">
            <a:spAutoFit/>
          </a:bodyPr>
          <a:lstStyle/>
          <a:p>
            <a:pPr algn="ctr">
              <a:lnSpc>
                <a:spcPts val="6720"/>
              </a:lnSpc>
            </a:pPr>
            <a:r>
              <a:rPr lang="en-US" sz="5600" b="true">
                <a:solidFill>
                  <a:srgbClr val="FFFFFF"/>
                </a:solidFill>
                <a:latin typeface="Poppins Semi-Bold"/>
                <a:ea typeface="Poppins Semi-Bold"/>
                <a:cs typeface="Poppins Semi-Bold"/>
                <a:sym typeface="Poppins Semi-Bold"/>
              </a:rPr>
              <a:t>OVERVIEW OF THE PROJECT</a:t>
            </a:r>
          </a:p>
        </p:txBody>
      </p:sp>
      <p:sp>
        <p:nvSpPr>
          <p:cNvPr name="TextBox 15" id="15"/>
          <p:cNvSpPr txBox="true"/>
          <p:nvPr/>
        </p:nvSpPr>
        <p:spPr>
          <a:xfrm rot="0">
            <a:off x="8789511" y="3958491"/>
            <a:ext cx="8967306" cy="1778000"/>
          </a:xfrm>
          <a:prstGeom prst="rect">
            <a:avLst/>
          </a:prstGeom>
        </p:spPr>
        <p:txBody>
          <a:bodyPr anchor="t" rtlCol="false" tIns="0" lIns="0" bIns="0" rIns="0">
            <a:spAutoFit/>
          </a:bodyPr>
          <a:lstStyle/>
          <a:p>
            <a:pPr algn="just" marL="0" indent="0" lvl="0">
              <a:lnSpc>
                <a:spcPts val="2800"/>
              </a:lnSpc>
            </a:pPr>
            <a:r>
              <a:rPr lang="en-US" sz="2000" spc="48">
                <a:solidFill>
                  <a:srgbClr val="000000"/>
                </a:solidFill>
                <a:latin typeface="Poppins"/>
                <a:ea typeface="Poppins"/>
                <a:cs typeface="Poppins"/>
                <a:sym typeface="Poppins"/>
              </a:rPr>
              <a:t>Developed an advanced fraud detection system leveraging OCR technology. Integrated classification, detection, and OCR models to identify fraudulent Aadhaar documents with high accuracy. The system automates document verification, ensuring security and efficiency in identity validation.</a:t>
            </a:r>
          </a:p>
        </p:txBody>
      </p:sp>
      <p:grpSp>
        <p:nvGrpSpPr>
          <p:cNvPr name="Group 16" id="16"/>
          <p:cNvGrpSpPr/>
          <p:nvPr/>
        </p:nvGrpSpPr>
        <p:grpSpPr>
          <a:xfrm rot="0">
            <a:off x="6333557" y="6333009"/>
            <a:ext cx="3953991" cy="39539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6382" t="0" r="-56382" b="0"/>
              </a:stretch>
            </a:blipFill>
            <a:ln w="161925" cap="sq">
              <a:solidFill>
                <a:srgbClr val="F1F2F2"/>
              </a:solidFill>
              <a:prstDash val="solid"/>
              <a:miter/>
            </a:ln>
          </p:spPr>
        </p:sp>
      </p:grpSp>
      <p:sp>
        <p:nvSpPr>
          <p:cNvPr name="TextBox 18" id="18"/>
          <p:cNvSpPr txBox="true"/>
          <p:nvPr/>
        </p:nvSpPr>
        <p:spPr>
          <a:xfrm rot="0">
            <a:off x="10504400" y="8021271"/>
            <a:ext cx="7252417" cy="1425575"/>
          </a:xfrm>
          <a:prstGeom prst="rect">
            <a:avLst/>
          </a:prstGeom>
        </p:spPr>
        <p:txBody>
          <a:bodyPr anchor="t" rtlCol="false" tIns="0" lIns="0" bIns="0" rIns="0">
            <a:spAutoFit/>
          </a:bodyPr>
          <a:lstStyle/>
          <a:p>
            <a:pPr algn="just" marL="0" indent="0" lvl="0">
              <a:lnSpc>
                <a:spcPts val="2800"/>
              </a:lnSpc>
            </a:pPr>
            <a:r>
              <a:rPr lang="en-US" sz="2000" spc="48">
                <a:solidFill>
                  <a:srgbClr val="000000"/>
                </a:solidFill>
                <a:latin typeface="Poppins"/>
                <a:ea typeface="Poppins"/>
                <a:cs typeface="Poppins"/>
                <a:sym typeface="Poppins"/>
              </a:rPr>
              <a:t>A team of interns developing an OCR-based fraud detection system for UID Aadhaar, integrating classification and detection models for secure and efficient identity verification.</a:t>
            </a:r>
          </a:p>
        </p:txBody>
      </p:sp>
      <p:sp>
        <p:nvSpPr>
          <p:cNvPr name="TextBox 19" id="19"/>
          <p:cNvSpPr txBox="true"/>
          <p:nvPr/>
        </p:nvSpPr>
        <p:spPr>
          <a:xfrm rot="0">
            <a:off x="15877870" y="658749"/>
            <a:ext cx="1411122" cy="438957"/>
          </a:xfrm>
          <a:prstGeom prst="rect">
            <a:avLst/>
          </a:prstGeom>
        </p:spPr>
        <p:txBody>
          <a:bodyPr anchor="t" rtlCol="false" tIns="0" lIns="0" bIns="0" rIns="0">
            <a:spAutoFit/>
          </a:bodyPr>
          <a:lstStyle/>
          <a:p>
            <a:pPr algn="r" marL="0" indent="0" lvl="0">
              <a:lnSpc>
                <a:spcPts val="3244"/>
              </a:lnSpc>
            </a:pPr>
            <a:r>
              <a:rPr lang="en-US" b="true" sz="2896" spc="28">
                <a:solidFill>
                  <a:srgbClr val="FFFFFF"/>
                </a:solidFill>
                <a:latin typeface="Poppins Bold"/>
                <a:ea typeface="Poppins Bold"/>
                <a:cs typeface="Poppins Bold"/>
                <a:sym typeface="Poppins Bold"/>
              </a:rPr>
              <a:t>PAGE 1</a:t>
            </a:r>
          </a:p>
        </p:txBody>
      </p:sp>
      <p:sp>
        <p:nvSpPr>
          <p:cNvPr name="AutoShape 20" id="20"/>
          <p:cNvSpPr/>
          <p:nvPr/>
        </p:nvSpPr>
        <p:spPr>
          <a:xfrm flipV="true">
            <a:off x="17560267" y="675182"/>
            <a:ext cx="0" cy="422525"/>
          </a:xfrm>
          <a:prstGeom prst="line">
            <a:avLst/>
          </a:prstGeom>
          <a:ln cap="flat" w="66675">
            <a:solidFill>
              <a:srgbClr val="FFC038"/>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2785693">
            <a:off x="11954301" y="-2795022"/>
            <a:ext cx="8534093" cy="8555482"/>
          </a:xfrm>
          <a:custGeom>
            <a:avLst/>
            <a:gdLst/>
            <a:ahLst/>
            <a:cxnLst/>
            <a:rect r="r" b="b" t="t" l="l"/>
            <a:pathLst>
              <a:path h="8555482" w="8534093">
                <a:moveTo>
                  <a:pt x="0" y="0"/>
                </a:moveTo>
                <a:lnTo>
                  <a:pt x="8534093" y="0"/>
                </a:lnTo>
                <a:lnTo>
                  <a:pt x="8534093" y="8555481"/>
                </a:lnTo>
                <a:lnTo>
                  <a:pt x="0" y="8555481"/>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6734" y="8821992"/>
            <a:ext cx="11534968" cy="11534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6" id="6"/>
          <p:cNvSpPr/>
          <p:nvPr/>
        </p:nvSpPr>
        <p:spPr>
          <a:xfrm flipH="true" flipV="true" rot="-4600343">
            <a:off x="-1584800" y="-289504"/>
            <a:ext cx="3942056" cy="3338166"/>
          </a:xfrm>
          <a:custGeom>
            <a:avLst/>
            <a:gdLst/>
            <a:ahLst/>
            <a:cxnLst/>
            <a:rect r="r" b="b" t="t" l="l"/>
            <a:pathLst>
              <a:path h="3338166" w="3942056">
                <a:moveTo>
                  <a:pt x="3942056" y="3338166"/>
                </a:moveTo>
                <a:lnTo>
                  <a:pt x="0" y="3338166"/>
                </a:lnTo>
                <a:lnTo>
                  <a:pt x="0" y="0"/>
                </a:lnTo>
                <a:lnTo>
                  <a:pt x="3942056" y="0"/>
                </a:lnTo>
                <a:lnTo>
                  <a:pt x="3942056" y="3338166"/>
                </a:lnTo>
                <a:close/>
              </a:path>
            </a:pathLst>
          </a:custGeom>
          <a:blipFill>
            <a:blip r:embed="rId4">
              <a:extLst>
                <a:ext uri="{96DAC541-7B7A-43D3-8B79-37D633B846F1}">
                  <asvg:svgBlip xmlns:asvg="http://schemas.microsoft.com/office/drawing/2016/SVG/main" r:embed="rId5"/>
                </a:ext>
              </a:extLst>
            </a:blip>
            <a:stretch>
              <a:fillRect l="0" t="0" r="-109088" b="0"/>
            </a:stretch>
          </a:blipFill>
        </p:spPr>
      </p:sp>
      <p:sp>
        <p:nvSpPr>
          <p:cNvPr name="Freeform 7" id="7"/>
          <p:cNvSpPr/>
          <p:nvPr/>
        </p:nvSpPr>
        <p:spPr>
          <a:xfrm flipH="false" flipV="true" rot="-6212524">
            <a:off x="-1439817" y="7501185"/>
            <a:ext cx="3942056" cy="3338166"/>
          </a:xfrm>
          <a:custGeom>
            <a:avLst/>
            <a:gdLst/>
            <a:ahLst/>
            <a:cxnLst/>
            <a:rect r="r" b="b" t="t" l="l"/>
            <a:pathLst>
              <a:path h="3338166" w="3942056">
                <a:moveTo>
                  <a:pt x="0" y="3338167"/>
                </a:moveTo>
                <a:lnTo>
                  <a:pt x="3942056" y="3338167"/>
                </a:lnTo>
                <a:lnTo>
                  <a:pt x="3942056" y="0"/>
                </a:lnTo>
                <a:lnTo>
                  <a:pt x="0" y="0"/>
                </a:lnTo>
                <a:lnTo>
                  <a:pt x="0" y="3338167"/>
                </a:lnTo>
                <a:close/>
              </a:path>
            </a:pathLst>
          </a:custGeom>
          <a:blipFill>
            <a:blip r:embed="rId6">
              <a:extLst>
                <a:ext uri="{96DAC541-7B7A-43D3-8B79-37D633B846F1}">
                  <asvg:svgBlip xmlns:asvg="http://schemas.microsoft.com/office/drawing/2016/SVG/main" r:embed="rId7"/>
                </a:ext>
              </a:extLst>
            </a:blip>
            <a:stretch>
              <a:fillRect l="0" t="0" r="-109088" b="0"/>
            </a:stretch>
          </a:blipFill>
        </p:spPr>
      </p:sp>
      <p:sp>
        <p:nvSpPr>
          <p:cNvPr name="AutoShape 8" id="8"/>
          <p:cNvSpPr/>
          <p:nvPr/>
        </p:nvSpPr>
        <p:spPr>
          <a:xfrm flipV="true">
            <a:off x="17560267" y="675182"/>
            <a:ext cx="0" cy="422525"/>
          </a:xfrm>
          <a:prstGeom prst="line">
            <a:avLst/>
          </a:prstGeom>
          <a:ln cap="flat" w="66675">
            <a:solidFill>
              <a:srgbClr val="0D3F84"/>
            </a:solidFill>
            <a:prstDash val="solid"/>
            <a:headEnd type="none" len="sm" w="sm"/>
            <a:tailEnd type="none" len="sm" w="sm"/>
          </a:ln>
        </p:spPr>
      </p:sp>
      <p:sp>
        <p:nvSpPr>
          <p:cNvPr name="Freeform 9" id="9"/>
          <p:cNvSpPr/>
          <p:nvPr/>
        </p:nvSpPr>
        <p:spPr>
          <a:xfrm flipH="false" flipV="false" rot="0">
            <a:off x="1644754" y="3158245"/>
            <a:ext cx="1941343" cy="1890382"/>
          </a:xfrm>
          <a:custGeom>
            <a:avLst/>
            <a:gdLst/>
            <a:ahLst/>
            <a:cxnLst/>
            <a:rect r="r" b="b" t="t" l="l"/>
            <a:pathLst>
              <a:path h="1890382" w="1941343">
                <a:moveTo>
                  <a:pt x="0" y="0"/>
                </a:moveTo>
                <a:lnTo>
                  <a:pt x="1941342" y="0"/>
                </a:lnTo>
                <a:lnTo>
                  <a:pt x="1941342" y="1890382"/>
                </a:lnTo>
                <a:lnTo>
                  <a:pt x="0" y="18903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8003257" y="3347990"/>
            <a:ext cx="1739782" cy="1700637"/>
          </a:xfrm>
          <a:custGeom>
            <a:avLst/>
            <a:gdLst/>
            <a:ahLst/>
            <a:cxnLst/>
            <a:rect r="r" b="b" t="t" l="l"/>
            <a:pathLst>
              <a:path h="1700637" w="1739782">
                <a:moveTo>
                  <a:pt x="0" y="0"/>
                </a:moveTo>
                <a:lnTo>
                  <a:pt x="1739782" y="0"/>
                </a:lnTo>
                <a:lnTo>
                  <a:pt x="1739782" y="1700637"/>
                </a:lnTo>
                <a:lnTo>
                  <a:pt x="0" y="17006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3428552" y="3362382"/>
            <a:ext cx="1740640" cy="1686245"/>
          </a:xfrm>
          <a:custGeom>
            <a:avLst/>
            <a:gdLst/>
            <a:ahLst/>
            <a:cxnLst/>
            <a:rect r="r" b="b" t="t" l="l"/>
            <a:pathLst>
              <a:path h="1686245" w="1740640">
                <a:moveTo>
                  <a:pt x="0" y="0"/>
                </a:moveTo>
                <a:lnTo>
                  <a:pt x="1740640" y="0"/>
                </a:lnTo>
                <a:lnTo>
                  <a:pt x="1740640" y="1686245"/>
                </a:lnTo>
                <a:lnTo>
                  <a:pt x="0" y="16862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3118808" y="-1822083"/>
            <a:ext cx="12050383" cy="4923564"/>
          </a:xfrm>
          <a:prstGeom prst="rect">
            <a:avLst/>
          </a:prstGeom>
        </p:spPr>
        <p:txBody>
          <a:bodyPr anchor="t" rtlCol="false" tIns="0" lIns="0" bIns="0" rIns="0">
            <a:spAutoFit/>
          </a:bodyPr>
          <a:lstStyle/>
          <a:p>
            <a:pPr algn="l">
              <a:lnSpc>
                <a:spcPts val="5500"/>
              </a:lnSpc>
            </a:pPr>
          </a:p>
          <a:p>
            <a:pPr algn="l">
              <a:lnSpc>
                <a:spcPts val="5500"/>
              </a:lnSpc>
            </a:pPr>
          </a:p>
          <a:p>
            <a:pPr algn="l">
              <a:lnSpc>
                <a:spcPts val="5500"/>
              </a:lnSpc>
            </a:pPr>
          </a:p>
          <a:p>
            <a:pPr algn="l">
              <a:lnSpc>
                <a:spcPts val="5500"/>
              </a:lnSpc>
            </a:pPr>
          </a:p>
          <a:p>
            <a:pPr algn="ctr">
              <a:lnSpc>
                <a:spcPts val="5500"/>
              </a:lnSpc>
            </a:pPr>
            <a:r>
              <a:rPr lang="en-US" sz="4583" b="true">
                <a:solidFill>
                  <a:srgbClr val="0C3E80"/>
                </a:solidFill>
                <a:latin typeface="Poppins Semi-Bold"/>
                <a:ea typeface="Poppins Semi-Bold"/>
                <a:cs typeface="Poppins Semi-Bold"/>
                <a:sym typeface="Poppins Semi-Bold"/>
              </a:rPr>
              <a:t>Importance of Fraud Detection in Aadhaar Verification</a:t>
            </a:r>
          </a:p>
          <a:p>
            <a:pPr algn="ctr">
              <a:lnSpc>
                <a:spcPts val="5500"/>
              </a:lnSpc>
            </a:pPr>
          </a:p>
        </p:txBody>
      </p:sp>
      <p:sp>
        <p:nvSpPr>
          <p:cNvPr name="TextBox 13" id="13"/>
          <p:cNvSpPr txBox="true"/>
          <p:nvPr/>
        </p:nvSpPr>
        <p:spPr>
          <a:xfrm rot="0">
            <a:off x="531211" y="5249136"/>
            <a:ext cx="5229632" cy="1107440"/>
          </a:xfrm>
          <a:prstGeom prst="rect">
            <a:avLst/>
          </a:prstGeom>
        </p:spPr>
        <p:txBody>
          <a:bodyPr anchor="t" rtlCol="false" tIns="0" lIns="0" bIns="0" rIns="0">
            <a:spAutoFit/>
          </a:bodyPr>
          <a:lstStyle/>
          <a:p>
            <a:pPr algn="l">
              <a:lnSpc>
                <a:spcPts val="3219"/>
              </a:lnSpc>
            </a:pPr>
            <a:r>
              <a:rPr lang="en-US" sz="2299" spc="55" b="true">
                <a:solidFill>
                  <a:srgbClr val="1C56A4"/>
                </a:solidFill>
                <a:latin typeface="Poppins Bold"/>
                <a:ea typeface="Poppins Bold"/>
                <a:cs typeface="Poppins Bold"/>
                <a:sym typeface="Poppins Bold"/>
              </a:rPr>
              <a:t>Protection Against Identity Theft</a:t>
            </a:r>
          </a:p>
          <a:p>
            <a:pPr algn="l">
              <a:lnSpc>
                <a:spcPts val="2800"/>
              </a:lnSpc>
            </a:pPr>
          </a:p>
          <a:p>
            <a:pPr algn="l" marL="0" indent="0" lvl="0">
              <a:lnSpc>
                <a:spcPts val="2800"/>
              </a:lnSpc>
            </a:pPr>
          </a:p>
        </p:txBody>
      </p:sp>
      <p:sp>
        <p:nvSpPr>
          <p:cNvPr name="TextBox 14" id="14"/>
          <p:cNvSpPr txBox="true"/>
          <p:nvPr/>
        </p:nvSpPr>
        <p:spPr>
          <a:xfrm rot="0">
            <a:off x="282466" y="5764657"/>
            <a:ext cx="5727121" cy="2130425"/>
          </a:xfrm>
          <a:prstGeom prst="rect">
            <a:avLst/>
          </a:prstGeom>
        </p:spPr>
        <p:txBody>
          <a:bodyPr anchor="t" rtlCol="false" tIns="0" lIns="0" bIns="0" rIns="0">
            <a:spAutoFit/>
          </a:bodyPr>
          <a:lstStyle/>
          <a:p>
            <a:pPr algn="ctr">
              <a:lnSpc>
                <a:spcPts val="2800"/>
              </a:lnSpc>
            </a:pPr>
            <a:r>
              <a:rPr lang="en-US" sz="2000" spc="48">
                <a:solidFill>
                  <a:srgbClr val="000000"/>
                </a:solidFill>
                <a:latin typeface="Poppins"/>
                <a:ea typeface="Poppins"/>
                <a:cs typeface="Poppins"/>
                <a:sym typeface="Poppins"/>
              </a:rPr>
              <a:t>Effective fraud detection mechanisms safeguard individuals from unauthorized access to their personal information and prevent identity theft in the Aadhaar system.</a:t>
            </a:r>
          </a:p>
          <a:p>
            <a:pPr algn="ctr" marL="0" indent="0" lvl="0">
              <a:lnSpc>
                <a:spcPts val="2800"/>
              </a:lnSpc>
            </a:pPr>
          </a:p>
        </p:txBody>
      </p:sp>
      <p:sp>
        <p:nvSpPr>
          <p:cNvPr name="TextBox 15" id="15"/>
          <p:cNvSpPr txBox="true"/>
          <p:nvPr/>
        </p:nvSpPr>
        <p:spPr>
          <a:xfrm rot="0">
            <a:off x="15877870" y="658749"/>
            <a:ext cx="1411122" cy="439007"/>
          </a:xfrm>
          <a:prstGeom prst="rect">
            <a:avLst/>
          </a:prstGeom>
        </p:spPr>
        <p:txBody>
          <a:bodyPr anchor="t" rtlCol="false" tIns="0" lIns="0" bIns="0" rIns="0">
            <a:spAutoFit/>
          </a:bodyPr>
          <a:lstStyle/>
          <a:p>
            <a:pPr algn="r" marL="0" indent="0" lvl="0">
              <a:lnSpc>
                <a:spcPts val="3244"/>
              </a:lnSpc>
            </a:pPr>
            <a:r>
              <a:rPr lang="en-US" b="true" sz="2896" spc="28">
                <a:solidFill>
                  <a:srgbClr val="000000"/>
                </a:solidFill>
                <a:latin typeface="Poppins Bold"/>
                <a:ea typeface="Poppins Bold"/>
                <a:cs typeface="Poppins Bold"/>
                <a:sym typeface="Poppins Bold"/>
              </a:rPr>
              <a:t>PAGE 2</a:t>
            </a:r>
          </a:p>
        </p:txBody>
      </p:sp>
      <p:sp>
        <p:nvSpPr>
          <p:cNvPr name="TextBox 16" id="16"/>
          <p:cNvSpPr txBox="true"/>
          <p:nvPr/>
        </p:nvSpPr>
        <p:spPr>
          <a:xfrm rot="0">
            <a:off x="6258332" y="5249136"/>
            <a:ext cx="5229632" cy="755015"/>
          </a:xfrm>
          <a:prstGeom prst="rect">
            <a:avLst/>
          </a:prstGeom>
        </p:spPr>
        <p:txBody>
          <a:bodyPr anchor="t" rtlCol="false" tIns="0" lIns="0" bIns="0" rIns="0">
            <a:spAutoFit/>
          </a:bodyPr>
          <a:lstStyle/>
          <a:p>
            <a:pPr algn="ctr">
              <a:lnSpc>
                <a:spcPts val="3219"/>
              </a:lnSpc>
            </a:pPr>
            <a:r>
              <a:rPr lang="en-US" b="true" sz="2299" spc="55">
                <a:solidFill>
                  <a:srgbClr val="1C56A4"/>
                </a:solidFill>
                <a:latin typeface="Poppins Bold"/>
                <a:ea typeface="Poppins Bold"/>
                <a:cs typeface="Poppins Bold"/>
                <a:sym typeface="Poppins Bold"/>
              </a:rPr>
              <a:t>Maintaining Public Trust</a:t>
            </a:r>
          </a:p>
          <a:p>
            <a:pPr algn="ctr" marL="0" indent="0" lvl="0">
              <a:lnSpc>
                <a:spcPts val="2800"/>
              </a:lnSpc>
            </a:pPr>
          </a:p>
        </p:txBody>
      </p:sp>
      <p:sp>
        <p:nvSpPr>
          <p:cNvPr name="TextBox 17" id="17"/>
          <p:cNvSpPr txBox="true"/>
          <p:nvPr/>
        </p:nvSpPr>
        <p:spPr>
          <a:xfrm rot="0">
            <a:off x="6009587" y="5764657"/>
            <a:ext cx="5727121" cy="2482850"/>
          </a:xfrm>
          <a:prstGeom prst="rect">
            <a:avLst/>
          </a:prstGeom>
        </p:spPr>
        <p:txBody>
          <a:bodyPr anchor="t" rtlCol="false" tIns="0" lIns="0" bIns="0" rIns="0">
            <a:spAutoFit/>
          </a:bodyPr>
          <a:lstStyle/>
          <a:p>
            <a:pPr algn="ctr">
              <a:lnSpc>
                <a:spcPts val="2800"/>
              </a:lnSpc>
            </a:pPr>
            <a:r>
              <a:rPr lang="en-US" sz="2000" spc="48">
                <a:solidFill>
                  <a:srgbClr val="000000"/>
                </a:solidFill>
                <a:latin typeface="Poppins"/>
                <a:ea typeface="Poppins"/>
                <a:cs typeface="Poppins"/>
                <a:sym typeface="Poppins"/>
              </a:rPr>
              <a:t>Robust fraud detection enhances public confidence in the Aadhaar system, ensuring that citizens feel secure in sharing their biometric data for essential services.</a:t>
            </a:r>
          </a:p>
          <a:p>
            <a:pPr algn="ctr">
              <a:lnSpc>
                <a:spcPts val="2800"/>
              </a:lnSpc>
            </a:pPr>
          </a:p>
          <a:p>
            <a:pPr algn="ctr" marL="0" indent="0" lvl="0">
              <a:lnSpc>
                <a:spcPts val="2800"/>
              </a:lnSpc>
            </a:pPr>
          </a:p>
        </p:txBody>
      </p:sp>
      <p:sp>
        <p:nvSpPr>
          <p:cNvPr name="TextBox 18" id="18"/>
          <p:cNvSpPr txBox="true"/>
          <p:nvPr/>
        </p:nvSpPr>
        <p:spPr>
          <a:xfrm rot="0">
            <a:off x="11984358" y="5248652"/>
            <a:ext cx="5229632" cy="755015"/>
          </a:xfrm>
          <a:prstGeom prst="rect">
            <a:avLst/>
          </a:prstGeom>
        </p:spPr>
        <p:txBody>
          <a:bodyPr anchor="t" rtlCol="false" tIns="0" lIns="0" bIns="0" rIns="0">
            <a:spAutoFit/>
          </a:bodyPr>
          <a:lstStyle/>
          <a:p>
            <a:pPr algn="ctr">
              <a:lnSpc>
                <a:spcPts val="3219"/>
              </a:lnSpc>
            </a:pPr>
            <a:r>
              <a:rPr lang="en-US" b="true" sz="2299" spc="55">
                <a:solidFill>
                  <a:srgbClr val="1C56A4"/>
                </a:solidFill>
                <a:latin typeface="Poppins Bold"/>
                <a:ea typeface="Poppins Bold"/>
                <a:cs typeface="Poppins Bold"/>
                <a:sym typeface="Poppins Bold"/>
              </a:rPr>
              <a:t>Compliance with Regulations</a:t>
            </a:r>
          </a:p>
          <a:p>
            <a:pPr algn="ctr" marL="0" indent="0" lvl="0">
              <a:lnSpc>
                <a:spcPts val="2800"/>
              </a:lnSpc>
            </a:pPr>
          </a:p>
        </p:txBody>
      </p:sp>
      <p:sp>
        <p:nvSpPr>
          <p:cNvPr name="TextBox 19" id="19"/>
          <p:cNvSpPr txBox="true"/>
          <p:nvPr/>
        </p:nvSpPr>
        <p:spPr>
          <a:xfrm rot="0">
            <a:off x="11984358" y="5764657"/>
            <a:ext cx="5727121" cy="1778000"/>
          </a:xfrm>
          <a:prstGeom prst="rect">
            <a:avLst/>
          </a:prstGeom>
        </p:spPr>
        <p:txBody>
          <a:bodyPr anchor="t" rtlCol="false" tIns="0" lIns="0" bIns="0" rIns="0">
            <a:spAutoFit/>
          </a:bodyPr>
          <a:lstStyle/>
          <a:p>
            <a:pPr algn="ctr">
              <a:lnSpc>
                <a:spcPts val="2800"/>
              </a:lnSpc>
            </a:pPr>
            <a:r>
              <a:rPr lang="en-US" sz="2000" spc="48">
                <a:solidFill>
                  <a:srgbClr val="000000"/>
                </a:solidFill>
                <a:latin typeface="Poppins"/>
                <a:ea typeface="Poppins"/>
                <a:cs typeface="Poppins"/>
                <a:sym typeface="Poppins"/>
              </a:rPr>
              <a:t>Implementing fraud detection aligns with legal and ethical standards, ensuring that personal data is handled responsibly and in accordance with privacy laws.</a:t>
            </a:r>
          </a:p>
          <a:p>
            <a:pPr algn="ctr" marL="0" indent="0" lvl="0">
              <a:lnSpc>
                <a:spcPts val="2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2785693">
            <a:off x="10917342" y="6881595"/>
            <a:ext cx="8534093" cy="8555482"/>
          </a:xfrm>
          <a:custGeom>
            <a:avLst/>
            <a:gdLst/>
            <a:ahLst/>
            <a:cxnLst/>
            <a:rect r="r" b="b" t="t" l="l"/>
            <a:pathLst>
              <a:path h="8555482" w="8534093">
                <a:moveTo>
                  <a:pt x="0" y="0"/>
                </a:moveTo>
                <a:lnTo>
                  <a:pt x="8534093" y="0"/>
                </a:lnTo>
                <a:lnTo>
                  <a:pt x="8534093" y="8555482"/>
                </a:lnTo>
                <a:lnTo>
                  <a:pt x="0" y="8555482"/>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88451" y="4040401"/>
            <a:ext cx="13244917" cy="1324491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120055" y="2931045"/>
            <a:ext cx="11397246" cy="113972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419412">
            <a:off x="13359492" y="2836303"/>
            <a:ext cx="8627800" cy="6223494"/>
          </a:xfrm>
          <a:custGeom>
            <a:avLst/>
            <a:gdLst/>
            <a:ahLst/>
            <a:cxnLst/>
            <a:rect r="r" b="b" t="t" l="l"/>
            <a:pathLst>
              <a:path h="6223494" w="8627800">
                <a:moveTo>
                  <a:pt x="8627799" y="6223494"/>
                </a:moveTo>
                <a:lnTo>
                  <a:pt x="0" y="6223494"/>
                </a:lnTo>
                <a:lnTo>
                  <a:pt x="0" y="0"/>
                </a:lnTo>
                <a:lnTo>
                  <a:pt x="8627799" y="0"/>
                </a:lnTo>
                <a:lnTo>
                  <a:pt x="8627799" y="6223494"/>
                </a:lnTo>
                <a:close/>
              </a:path>
            </a:pathLst>
          </a:custGeom>
          <a:blipFill>
            <a:blip r:embed="rId4">
              <a:extLst>
                <a:ext uri="{96DAC541-7B7A-43D3-8B79-37D633B846F1}">
                  <asvg:svgBlip xmlns:asvg="http://schemas.microsoft.com/office/drawing/2016/SVG/main" r:embed="rId5"/>
                </a:ext>
              </a:extLst>
            </a:blip>
            <a:stretch>
              <a:fillRect l="0" t="0" r="0" b="-105002"/>
            </a:stretch>
          </a:blipFill>
        </p:spPr>
      </p:sp>
      <p:sp>
        <p:nvSpPr>
          <p:cNvPr name="Freeform 10" id="10"/>
          <p:cNvSpPr/>
          <p:nvPr/>
        </p:nvSpPr>
        <p:spPr>
          <a:xfrm flipH="true" flipV="true" rot="-8563418">
            <a:off x="-1021954" y="2196667"/>
            <a:ext cx="8094126" cy="5838539"/>
          </a:xfrm>
          <a:custGeom>
            <a:avLst/>
            <a:gdLst/>
            <a:ahLst/>
            <a:cxnLst/>
            <a:rect r="r" b="b" t="t" l="l"/>
            <a:pathLst>
              <a:path h="5838539" w="8094126">
                <a:moveTo>
                  <a:pt x="8094126" y="5838539"/>
                </a:moveTo>
                <a:lnTo>
                  <a:pt x="0" y="5838539"/>
                </a:lnTo>
                <a:lnTo>
                  <a:pt x="0" y="0"/>
                </a:lnTo>
                <a:lnTo>
                  <a:pt x="8094126" y="0"/>
                </a:lnTo>
                <a:lnTo>
                  <a:pt x="8094126" y="5838539"/>
                </a:lnTo>
                <a:close/>
              </a:path>
            </a:pathLst>
          </a:custGeom>
          <a:blipFill>
            <a:blip r:embed="rId6">
              <a:extLst>
                <a:ext uri="{96DAC541-7B7A-43D3-8B79-37D633B846F1}">
                  <asvg:svgBlip xmlns:asvg="http://schemas.microsoft.com/office/drawing/2016/SVG/main" r:embed="rId7"/>
                </a:ext>
              </a:extLst>
            </a:blip>
            <a:stretch>
              <a:fillRect l="0" t="0" r="0" b="-105002"/>
            </a:stretch>
          </a:blipFill>
        </p:spPr>
      </p:sp>
      <p:grpSp>
        <p:nvGrpSpPr>
          <p:cNvPr name="Group 11" id="11"/>
          <p:cNvGrpSpPr/>
          <p:nvPr/>
        </p:nvGrpSpPr>
        <p:grpSpPr>
          <a:xfrm rot="0">
            <a:off x="9077159" y="-5834233"/>
            <a:ext cx="13244917" cy="1324491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668898" y="-4559204"/>
            <a:ext cx="11969889" cy="119698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851654" y="5219773"/>
            <a:ext cx="1295386" cy="1288909"/>
          </a:xfrm>
          <a:custGeom>
            <a:avLst/>
            <a:gdLst/>
            <a:ahLst/>
            <a:cxnLst/>
            <a:rect r="r" b="b" t="t" l="l"/>
            <a:pathLst>
              <a:path h="1288909" w="1295386">
                <a:moveTo>
                  <a:pt x="0" y="0"/>
                </a:moveTo>
                <a:lnTo>
                  <a:pt x="1295386" y="0"/>
                </a:lnTo>
                <a:lnTo>
                  <a:pt x="1295386" y="1288909"/>
                </a:lnTo>
                <a:lnTo>
                  <a:pt x="0" y="12889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1389835" y="1640682"/>
            <a:ext cx="1059914" cy="1057264"/>
          </a:xfrm>
          <a:custGeom>
            <a:avLst/>
            <a:gdLst/>
            <a:ahLst/>
            <a:cxnLst/>
            <a:rect r="r" b="b" t="t" l="l"/>
            <a:pathLst>
              <a:path h="1057264" w="1059914">
                <a:moveTo>
                  <a:pt x="0" y="0"/>
                </a:moveTo>
                <a:lnTo>
                  <a:pt x="1059914" y="0"/>
                </a:lnTo>
                <a:lnTo>
                  <a:pt x="1059914" y="1057264"/>
                </a:lnTo>
                <a:lnTo>
                  <a:pt x="0" y="10572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9" id="19"/>
          <p:cNvSpPr/>
          <p:nvPr/>
        </p:nvSpPr>
        <p:spPr>
          <a:xfrm flipV="true">
            <a:off x="1062037" y="609433"/>
            <a:ext cx="0" cy="422525"/>
          </a:xfrm>
          <a:prstGeom prst="line">
            <a:avLst/>
          </a:prstGeom>
          <a:ln cap="flat" w="66675">
            <a:solidFill>
              <a:srgbClr val="013165"/>
            </a:solidFill>
            <a:prstDash val="solid"/>
            <a:headEnd type="none" len="sm" w="sm"/>
            <a:tailEnd type="none" len="sm" w="sm"/>
          </a:ln>
        </p:spPr>
      </p:sp>
      <p:sp>
        <p:nvSpPr>
          <p:cNvPr name="Freeform 20" id="20"/>
          <p:cNvSpPr/>
          <p:nvPr/>
        </p:nvSpPr>
        <p:spPr>
          <a:xfrm flipH="false" flipV="false" rot="0">
            <a:off x="6769185" y="5555662"/>
            <a:ext cx="4634997" cy="4634997"/>
          </a:xfrm>
          <a:custGeom>
            <a:avLst/>
            <a:gdLst/>
            <a:ahLst/>
            <a:cxnLst/>
            <a:rect r="r" b="b" t="t" l="l"/>
            <a:pathLst>
              <a:path h="4634997" w="4634997">
                <a:moveTo>
                  <a:pt x="0" y="0"/>
                </a:moveTo>
                <a:lnTo>
                  <a:pt x="4634997" y="0"/>
                </a:lnTo>
                <a:lnTo>
                  <a:pt x="4634997" y="4634997"/>
                </a:lnTo>
                <a:lnTo>
                  <a:pt x="0" y="4634997"/>
                </a:lnTo>
                <a:lnTo>
                  <a:pt x="0" y="0"/>
                </a:lnTo>
                <a:close/>
              </a:path>
            </a:pathLst>
          </a:custGeom>
          <a:blipFill>
            <a:blip r:embed="rId12">
              <a:alphaModFix amt="7999"/>
            </a:blip>
            <a:stretch>
              <a:fillRect l="0" t="0" r="0" b="0"/>
            </a:stretch>
          </a:blipFill>
        </p:spPr>
      </p:sp>
      <p:sp>
        <p:nvSpPr>
          <p:cNvPr name="Freeform 21" id="21"/>
          <p:cNvSpPr/>
          <p:nvPr/>
        </p:nvSpPr>
        <p:spPr>
          <a:xfrm flipH="false" flipV="false" rot="0">
            <a:off x="6701447" y="436703"/>
            <a:ext cx="4634997" cy="4634997"/>
          </a:xfrm>
          <a:custGeom>
            <a:avLst/>
            <a:gdLst/>
            <a:ahLst/>
            <a:cxnLst/>
            <a:rect r="r" b="b" t="t" l="l"/>
            <a:pathLst>
              <a:path h="4634997" w="4634997">
                <a:moveTo>
                  <a:pt x="0" y="0"/>
                </a:moveTo>
                <a:lnTo>
                  <a:pt x="4634997" y="0"/>
                </a:lnTo>
                <a:lnTo>
                  <a:pt x="4634997" y="4634997"/>
                </a:lnTo>
                <a:lnTo>
                  <a:pt x="0" y="4634997"/>
                </a:lnTo>
                <a:lnTo>
                  <a:pt x="0" y="0"/>
                </a:lnTo>
                <a:close/>
              </a:path>
            </a:pathLst>
          </a:custGeom>
          <a:blipFill>
            <a:blip r:embed="rId12">
              <a:alphaModFix amt="7999"/>
            </a:blip>
            <a:stretch>
              <a:fillRect l="0" t="0" r="0" b="0"/>
            </a:stretch>
          </a:blipFill>
        </p:spPr>
      </p:sp>
      <p:grpSp>
        <p:nvGrpSpPr>
          <p:cNvPr name="Group 22" id="22"/>
          <p:cNvGrpSpPr/>
          <p:nvPr/>
        </p:nvGrpSpPr>
        <p:grpSpPr>
          <a:xfrm rot="0">
            <a:off x="7197446" y="5948050"/>
            <a:ext cx="3900454" cy="390045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7142" t="0" r="-7142" b="0"/>
              </a:stretch>
            </a:blipFill>
            <a:ln w="133350" cap="sq">
              <a:solidFill>
                <a:srgbClr val="F1F2F2"/>
              </a:solidFill>
              <a:prstDash val="solid"/>
              <a:miter/>
            </a:ln>
          </p:spPr>
        </p:sp>
      </p:grpSp>
      <p:grpSp>
        <p:nvGrpSpPr>
          <p:cNvPr name="Group 24" id="24"/>
          <p:cNvGrpSpPr/>
          <p:nvPr/>
        </p:nvGrpSpPr>
        <p:grpSpPr>
          <a:xfrm rot="0">
            <a:off x="7052740" y="803974"/>
            <a:ext cx="3900454" cy="390045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0" t="0" r="0" b="0"/>
              </a:stretch>
            </a:blipFill>
            <a:ln w="133350" cap="sq">
              <a:solidFill>
                <a:srgbClr val="F1F2F2"/>
              </a:solidFill>
              <a:prstDash val="solid"/>
              <a:miter/>
            </a:ln>
          </p:spPr>
        </p:sp>
      </p:grpSp>
      <p:sp>
        <p:nvSpPr>
          <p:cNvPr name="TextBox 26" id="26"/>
          <p:cNvSpPr txBox="true"/>
          <p:nvPr/>
        </p:nvSpPr>
        <p:spPr>
          <a:xfrm rot="0">
            <a:off x="851654" y="6694833"/>
            <a:ext cx="5990826" cy="1929501"/>
          </a:xfrm>
          <a:prstGeom prst="rect">
            <a:avLst/>
          </a:prstGeom>
        </p:spPr>
        <p:txBody>
          <a:bodyPr anchor="t" rtlCol="false" tIns="0" lIns="0" bIns="0" rIns="0">
            <a:spAutoFit/>
          </a:bodyPr>
          <a:lstStyle/>
          <a:p>
            <a:pPr algn="l" marL="0" indent="0" lvl="0">
              <a:lnSpc>
                <a:spcPts val="2583"/>
              </a:lnSpc>
            </a:pPr>
            <a:r>
              <a:rPr lang="en-US" sz="1845" spc="44">
                <a:solidFill>
                  <a:srgbClr val="FFFFFF"/>
                </a:solidFill>
                <a:latin typeface="Poppins"/>
                <a:ea typeface="Poppins"/>
                <a:cs typeface="Poppins"/>
                <a:sym typeface="Poppins"/>
              </a:rPr>
              <a:t>Fraudulent UID Aadhaar documents pose security risks, and manual verification is slow and error-prone. An AI-driven solution is needed to automate detection, classification, and verification, ensuring accurate and efficient fraud prevention</a:t>
            </a:r>
          </a:p>
        </p:txBody>
      </p:sp>
      <p:sp>
        <p:nvSpPr>
          <p:cNvPr name="TextBox 27" id="27"/>
          <p:cNvSpPr txBox="true"/>
          <p:nvPr/>
        </p:nvSpPr>
        <p:spPr>
          <a:xfrm rot="0">
            <a:off x="11317394" y="2968813"/>
            <a:ext cx="5990826" cy="2572419"/>
          </a:xfrm>
          <a:prstGeom prst="rect">
            <a:avLst/>
          </a:prstGeom>
        </p:spPr>
        <p:txBody>
          <a:bodyPr anchor="t" rtlCol="false" tIns="0" lIns="0" bIns="0" rIns="0">
            <a:spAutoFit/>
          </a:bodyPr>
          <a:lstStyle/>
          <a:p>
            <a:pPr algn="l" marL="0" indent="0" lvl="0">
              <a:lnSpc>
                <a:spcPts val="2583"/>
              </a:lnSpc>
            </a:pPr>
            <a:r>
              <a:rPr lang="en-US" sz="1845" spc="44">
                <a:solidFill>
                  <a:srgbClr val="000000"/>
                </a:solidFill>
                <a:latin typeface="Poppins"/>
                <a:ea typeface="Poppins"/>
                <a:cs typeface="Poppins"/>
                <a:sym typeface="Poppins"/>
              </a:rPr>
              <a:t>Our goal is to enhance the security and reliability of UID Aadhaar verification by developing an advanced fraud detection system. Using OCR, classification, and detection models, we aim to automate document verification, prevent identity fraud, and ensure a seamless and trustworthy authentication process.</a:t>
            </a:r>
          </a:p>
        </p:txBody>
      </p:sp>
      <p:sp>
        <p:nvSpPr>
          <p:cNvPr name="TextBox 28" id="28"/>
          <p:cNvSpPr txBox="true"/>
          <p:nvPr/>
        </p:nvSpPr>
        <p:spPr>
          <a:xfrm rot="0">
            <a:off x="2598129" y="5430291"/>
            <a:ext cx="3104256" cy="867874"/>
          </a:xfrm>
          <a:prstGeom prst="rect">
            <a:avLst/>
          </a:prstGeom>
        </p:spPr>
        <p:txBody>
          <a:bodyPr anchor="t" rtlCol="false" tIns="0" lIns="0" bIns="0" rIns="0">
            <a:spAutoFit/>
          </a:bodyPr>
          <a:lstStyle/>
          <a:p>
            <a:pPr algn="l" marL="0" indent="0" lvl="0">
              <a:lnSpc>
                <a:spcPts val="3321"/>
              </a:lnSpc>
            </a:pPr>
            <a:r>
              <a:rPr lang="en-US" b="true" sz="2965" spc="29">
                <a:solidFill>
                  <a:srgbClr val="FFC038"/>
                </a:solidFill>
                <a:latin typeface="Poppins Bold"/>
                <a:ea typeface="Poppins Bold"/>
                <a:cs typeface="Poppins Bold"/>
                <a:sym typeface="Poppins Bold"/>
              </a:rPr>
              <a:t>PROBLEM STATEMENT </a:t>
            </a:r>
          </a:p>
        </p:txBody>
      </p:sp>
      <p:sp>
        <p:nvSpPr>
          <p:cNvPr name="TextBox 29" id="29"/>
          <p:cNvSpPr txBox="true"/>
          <p:nvPr/>
        </p:nvSpPr>
        <p:spPr>
          <a:xfrm rot="0">
            <a:off x="12760679" y="2008936"/>
            <a:ext cx="4547541" cy="449003"/>
          </a:xfrm>
          <a:prstGeom prst="rect">
            <a:avLst/>
          </a:prstGeom>
        </p:spPr>
        <p:txBody>
          <a:bodyPr anchor="t" rtlCol="false" tIns="0" lIns="0" bIns="0" rIns="0">
            <a:spAutoFit/>
          </a:bodyPr>
          <a:lstStyle/>
          <a:p>
            <a:pPr algn="l" marL="0" indent="0" lvl="0">
              <a:lnSpc>
                <a:spcPts val="3321"/>
              </a:lnSpc>
            </a:pPr>
            <a:r>
              <a:rPr lang="en-US" b="true" sz="2965" spc="29">
                <a:solidFill>
                  <a:srgbClr val="0C3E80"/>
                </a:solidFill>
                <a:latin typeface="Poppins Bold"/>
                <a:ea typeface="Poppins Bold"/>
                <a:cs typeface="Poppins Bold"/>
                <a:sym typeface="Poppins Bold"/>
              </a:rPr>
              <a:t>GOAL AND OBJECTIVES </a:t>
            </a:r>
          </a:p>
        </p:txBody>
      </p:sp>
      <p:sp>
        <p:nvSpPr>
          <p:cNvPr name="TextBox 30" id="30"/>
          <p:cNvSpPr txBox="true"/>
          <p:nvPr/>
        </p:nvSpPr>
        <p:spPr>
          <a:xfrm rot="0">
            <a:off x="1351133" y="609433"/>
            <a:ext cx="1411122" cy="43900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3</a:t>
            </a:r>
          </a:p>
        </p:txBody>
      </p:sp>
      <p:grpSp>
        <p:nvGrpSpPr>
          <p:cNvPr name="Group 31" id="31"/>
          <p:cNvGrpSpPr/>
          <p:nvPr/>
        </p:nvGrpSpPr>
        <p:grpSpPr>
          <a:xfrm rot="0">
            <a:off x="4089490" y="1834630"/>
            <a:ext cx="620165" cy="62016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33" id="33"/>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34" id="34"/>
          <p:cNvGrpSpPr/>
          <p:nvPr/>
        </p:nvGrpSpPr>
        <p:grpSpPr>
          <a:xfrm rot="0">
            <a:off x="4668898" y="-703882"/>
            <a:ext cx="1752322" cy="175232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36" id="36"/>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0">
            <a:off x="8088987" y="4145769"/>
            <a:ext cx="9542349" cy="7264113"/>
          </a:xfrm>
          <a:custGeom>
            <a:avLst/>
            <a:gdLst/>
            <a:ahLst/>
            <a:cxnLst/>
            <a:rect r="r" b="b" t="t" l="l"/>
            <a:pathLst>
              <a:path h="7264113" w="9542349">
                <a:moveTo>
                  <a:pt x="0" y="0"/>
                </a:moveTo>
                <a:lnTo>
                  <a:pt x="9542349" y="0"/>
                </a:lnTo>
                <a:lnTo>
                  <a:pt x="9542349" y="7264113"/>
                </a:lnTo>
                <a:lnTo>
                  <a:pt x="0" y="7264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61655" y="4810613"/>
            <a:ext cx="1197013" cy="1132674"/>
          </a:xfrm>
          <a:custGeom>
            <a:avLst/>
            <a:gdLst/>
            <a:ahLst/>
            <a:cxnLst/>
            <a:rect r="r" b="b" t="t" l="l"/>
            <a:pathLst>
              <a:path h="1132674" w="1197013">
                <a:moveTo>
                  <a:pt x="0" y="0"/>
                </a:moveTo>
                <a:lnTo>
                  <a:pt x="1197013" y="0"/>
                </a:lnTo>
                <a:lnTo>
                  <a:pt x="1197013" y="1132673"/>
                </a:lnTo>
                <a:lnTo>
                  <a:pt x="0" y="11326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59871" y="6440303"/>
            <a:ext cx="1101630" cy="1101630"/>
          </a:xfrm>
          <a:custGeom>
            <a:avLst/>
            <a:gdLst/>
            <a:ahLst/>
            <a:cxnLst/>
            <a:rect r="r" b="b" t="t" l="l"/>
            <a:pathLst>
              <a:path h="1101630" w="1101630">
                <a:moveTo>
                  <a:pt x="0" y="0"/>
                </a:moveTo>
                <a:lnTo>
                  <a:pt x="1101629" y="0"/>
                </a:lnTo>
                <a:lnTo>
                  <a:pt x="1101629" y="1101630"/>
                </a:lnTo>
                <a:lnTo>
                  <a:pt x="0" y="11016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53522" y="6537256"/>
            <a:ext cx="862248" cy="886630"/>
          </a:xfrm>
          <a:custGeom>
            <a:avLst/>
            <a:gdLst/>
            <a:ahLst/>
            <a:cxnLst/>
            <a:rect r="r" b="b" t="t" l="l"/>
            <a:pathLst>
              <a:path h="886630" w="862248">
                <a:moveTo>
                  <a:pt x="0" y="0"/>
                </a:moveTo>
                <a:lnTo>
                  <a:pt x="862248" y="0"/>
                </a:lnTo>
                <a:lnTo>
                  <a:pt x="862248" y="886630"/>
                </a:lnTo>
                <a:lnTo>
                  <a:pt x="0" y="8866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775449" y="5732504"/>
            <a:ext cx="9884749" cy="794320"/>
            <a:chOff x="0" y="0"/>
            <a:chExt cx="2471078" cy="198571"/>
          </a:xfrm>
        </p:grpSpPr>
        <p:sp>
          <p:nvSpPr>
            <p:cNvPr name="Freeform 7" id="7"/>
            <p:cNvSpPr/>
            <p:nvPr/>
          </p:nvSpPr>
          <p:spPr>
            <a:xfrm flipH="false" flipV="false" rot="0">
              <a:off x="0" y="0"/>
              <a:ext cx="2471078" cy="198571"/>
            </a:xfrm>
            <a:custGeom>
              <a:avLst/>
              <a:gdLst/>
              <a:ahLst/>
              <a:cxnLst/>
              <a:rect r="r" b="b" t="t" l="l"/>
              <a:pathLst>
                <a:path h="198571" w="2471078">
                  <a:moveTo>
                    <a:pt x="39944" y="0"/>
                  </a:moveTo>
                  <a:lnTo>
                    <a:pt x="2431134" y="0"/>
                  </a:lnTo>
                  <a:cubicBezTo>
                    <a:pt x="2441728" y="0"/>
                    <a:pt x="2451888" y="4208"/>
                    <a:pt x="2459379" y="11699"/>
                  </a:cubicBezTo>
                  <a:cubicBezTo>
                    <a:pt x="2466870" y="19190"/>
                    <a:pt x="2471078" y="29350"/>
                    <a:pt x="2471078" y="39944"/>
                  </a:cubicBezTo>
                  <a:lnTo>
                    <a:pt x="2471078" y="158627"/>
                  </a:lnTo>
                  <a:cubicBezTo>
                    <a:pt x="2471078" y="169221"/>
                    <a:pt x="2466870" y="179381"/>
                    <a:pt x="2459379" y="186872"/>
                  </a:cubicBezTo>
                  <a:cubicBezTo>
                    <a:pt x="2451888" y="194363"/>
                    <a:pt x="2441728" y="198571"/>
                    <a:pt x="2431134" y="198571"/>
                  </a:cubicBezTo>
                  <a:lnTo>
                    <a:pt x="39944" y="198571"/>
                  </a:lnTo>
                  <a:cubicBezTo>
                    <a:pt x="17884" y="198571"/>
                    <a:pt x="0" y="180688"/>
                    <a:pt x="0" y="158627"/>
                  </a:cubicBezTo>
                  <a:lnTo>
                    <a:pt x="0" y="39944"/>
                  </a:lnTo>
                  <a:cubicBezTo>
                    <a:pt x="0" y="29350"/>
                    <a:pt x="4208" y="19190"/>
                    <a:pt x="11699" y="11699"/>
                  </a:cubicBezTo>
                  <a:cubicBezTo>
                    <a:pt x="19190" y="4208"/>
                    <a:pt x="29350" y="0"/>
                    <a:pt x="39944" y="0"/>
                  </a:cubicBezTo>
                  <a:close/>
                </a:path>
              </a:pathLst>
            </a:custGeom>
            <a:solidFill>
              <a:srgbClr val="0D3F83"/>
            </a:solidFill>
          </p:spPr>
        </p:sp>
        <p:sp>
          <p:nvSpPr>
            <p:cNvPr name="TextBox 8" id="8"/>
            <p:cNvSpPr txBox="true"/>
            <p:nvPr/>
          </p:nvSpPr>
          <p:spPr>
            <a:xfrm>
              <a:off x="0" y="-66675"/>
              <a:ext cx="2471078" cy="265246"/>
            </a:xfrm>
            <a:prstGeom prst="rect">
              <a:avLst/>
            </a:prstGeom>
          </p:spPr>
          <p:txBody>
            <a:bodyPr anchor="ctr" rtlCol="false" tIns="50800" lIns="50800" bIns="50800" rIns="50800"/>
            <a:lstStyle/>
            <a:p>
              <a:pPr algn="ctr">
                <a:lnSpc>
                  <a:spcPts val="3343"/>
                </a:lnSpc>
              </a:pPr>
            </a:p>
          </p:txBody>
        </p:sp>
      </p:grpSp>
      <p:grpSp>
        <p:nvGrpSpPr>
          <p:cNvPr name="Group 9" id="9"/>
          <p:cNvGrpSpPr/>
          <p:nvPr/>
        </p:nvGrpSpPr>
        <p:grpSpPr>
          <a:xfrm rot="0">
            <a:off x="-2775449" y="7065731"/>
            <a:ext cx="9884749" cy="794320"/>
            <a:chOff x="0" y="0"/>
            <a:chExt cx="2471078" cy="198571"/>
          </a:xfrm>
        </p:grpSpPr>
        <p:sp>
          <p:nvSpPr>
            <p:cNvPr name="Freeform 10" id="10"/>
            <p:cNvSpPr/>
            <p:nvPr/>
          </p:nvSpPr>
          <p:spPr>
            <a:xfrm flipH="false" flipV="false" rot="0">
              <a:off x="0" y="0"/>
              <a:ext cx="2471078" cy="198571"/>
            </a:xfrm>
            <a:custGeom>
              <a:avLst/>
              <a:gdLst/>
              <a:ahLst/>
              <a:cxnLst/>
              <a:rect r="r" b="b" t="t" l="l"/>
              <a:pathLst>
                <a:path h="198571" w="2471078">
                  <a:moveTo>
                    <a:pt x="39944" y="0"/>
                  </a:moveTo>
                  <a:lnTo>
                    <a:pt x="2431134" y="0"/>
                  </a:lnTo>
                  <a:cubicBezTo>
                    <a:pt x="2441728" y="0"/>
                    <a:pt x="2451888" y="4208"/>
                    <a:pt x="2459379" y="11699"/>
                  </a:cubicBezTo>
                  <a:cubicBezTo>
                    <a:pt x="2466870" y="19190"/>
                    <a:pt x="2471078" y="29350"/>
                    <a:pt x="2471078" y="39944"/>
                  </a:cubicBezTo>
                  <a:lnTo>
                    <a:pt x="2471078" y="158627"/>
                  </a:lnTo>
                  <a:cubicBezTo>
                    <a:pt x="2471078" y="169221"/>
                    <a:pt x="2466870" y="179381"/>
                    <a:pt x="2459379" y="186872"/>
                  </a:cubicBezTo>
                  <a:cubicBezTo>
                    <a:pt x="2451888" y="194363"/>
                    <a:pt x="2441728" y="198571"/>
                    <a:pt x="2431134" y="198571"/>
                  </a:cubicBezTo>
                  <a:lnTo>
                    <a:pt x="39944" y="198571"/>
                  </a:lnTo>
                  <a:cubicBezTo>
                    <a:pt x="17884" y="198571"/>
                    <a:pt x="0" y="180688"/>
                    <a:pt x="0" y="158627"/>
                  </a:cubicBezTo>
                  <a:lnTo>
                    <a:pt x="0" y="39944"/>
                  </a:lnTo>
                  <a:cubicBezTo>
                    <a:pt x="0" y="29350"/>
                    <a:pt x="4208" y="19190"/>
                    <a:pt x="11699" y="11699"/>
                  </a:cubicBezTo>
                  <a:cubicBezTo>
                    <a:pt x="19190" y="4208"/>
                    <a:pt x="29350" y="0"/>
                    <a:pt x="39944" y="0"/>
                  </a:cubicBezTo>
                  <a:close/>
                </a:path>
              </a:pathLst>
            </a:custGeom>
            <a:solidFill>
              <a:srgbClr val="0D3F83"/>
            </a:solidFill>
          </p:spPr>
        </p:sp>
        <p:sp>
          <p:nvSpPr>
            <p:cNvPr name="TextBox 11" id="11"/>
            <p:cNvSpPr txBox="true"/>
            <p:nvPr/>
          </p:nvSpPr>
          <p:spPr>
            <a:xfrm>
              <a:off x="0" y="-66675"/>
              <a:ext cx="2471078" cy="265246"/>
            </a:xfrm>
            <a:prstGeom prst="rect">
              <a:avLst/>
            </a:prstGeom>
          </p:spPr>
          <p:txBody>
            <a:bodyPr anchor="ctr" rtlCol="false" tIns="50800" lIns="50800" bIns="50800" rIns="50800"/>
            <a:lstStyle/>
            <a:p>
              <a:pPr algn="ctr">
                <a:lnSpc>
                  <a:spcPts val="3343"/>
                </a:lnSpc>
              </a:pPr>
              <a:r>
                <a:rPr lang="en-US" b="true" sz="2388">
                  <a:solidFill>
                    <a:srgbClr val="FFFFFF"/>
                  </a:solidFill>
                  <a:latin typeface="Poppins Bold"/>
                  <a:ea typeface="Poppins Bold"/>
                  <a:cs typeface="Poppins Bold"/>
                  <a:sym typeface="Poppins Bold"/>
                </a:rPr>
                <a:t>                         Efficiency</a:t>
              </a:r>
            </a:p>
          </p:txBody>
        </p:sp>
      </p:grpSp>
      <p:sp>
        <p:nvSpPr>
          <p:cNvPr name="Freeform 12" id="12"/>
          <p:cNvSpPr/>
          <p:nvPr/>
        </p:nvSpPr>
        <p:spPr>
          <a:xfrm flipH="true" flipV="false" rot="2785693">
            <a:off x="-2991759" y="-3448829"/>
            <a:ext cx="8534093" cy="8555482"/>
          </a:xfrm>
          <a:custGeom>
            <a:avLst/>
            <a:gdLst/>
            <a:ahLst/>
            <a:cxnLst/>
            <a:rect r="r" b="b" t="t" l="l"/>
            <a:pathLst>
              <a:path h="8555482" w="8534093">
                <a:moveTo>
                  <a:pt x="8534093" y="0"/>
                </a:moveTo>
                <a:lnTo>
                  <a:pt x="0" y="0"/>
                </a:lnTo>
                <a:lnTo>
                  <a:pt x="0" y="8555481"/>
                </a:lnTo>
                <a:lnTo>
                  <a:pt x="8534093" y="8555481"/>
                </a:lnTo>
                <a:lnTo>
                  <a:pt x="8534093" y="0"/>
                </a:lnTo>
                <a:close/>
              </a:path>
            </a:pathLst>
          </a:custGeom>
          <a:blipFill>
            <a:blip r:embed="rId10">
              <a:alphaModFix amt="5500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784531" y="5610333"/>
            <a:ext cx="981513" cy="9815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6" id="16"/>
          <p:cNvGrpSpPr/>
          <p:nvPr/>
        </p:nvGrpSpPr>
        <p:grpSpPr>
          <a:xfrm rot="0">
            <a:off x="784531" y="6943560"/>
            <a:ext cx="981513" cy="9815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19" id="19"/>
          <p:cNvSpPr/>
          <p:nvPr/>
        </p:nvSpPr>
        <p:spPr>
          <a:xfrm flipH="false" flipV="false" rot="0">
            <a:off x="931778" y="5757580"/>
            <a:ext cx="687019" cy="687019"/>
          </a:xfrm>
          <a:custGeom>
            <a:avLst/>
            <a:gdLst/>
            <a:ahLst/>
            <a:cxnLst/>
            <a:rect r="r" b="b" t="t" l="l"/>
            <a:pathLst>
              <a:path h="687019" w="687019">
                <a:moveTo>
                  <a:pt x="0" y="0"/>
                </a:moveTo>
                <a:lnTo>
                  <a:pt x="687019" y="0"/>
                </a:lnTo>
                <a:lnTo>
                  <a:pt x="687019" y="687019"/>
                </a:lnTo>
                <a:lnTo>
                  <a:pt x="0" y="6870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931778" y="7090807"/>
            <a:ext cx="687019" cy="687019"/>
          </a:xfrm>
          <a:custGeom>
            <a:avLst/>
            <a:gdLst/>
            <a:ahLst/>
            <a:cxnLst/>
            <a:rect r="r" b="b" t="t" l="l"/>
            <a:pathLst>
              <a:path h="687019" w="687019">
                <a:moveTo>
                  <a:pt x="0" y="0"/>
                </a:moveTo>
                <a:lnTo>
                  <a:pt x="687019" y="0"/>
                </a:lnTo>
                <a:lnTo>
                  <a:pt x="687019" y="687019"/>
                </a:lnTo>
                <a:lnTo>
                  <a:pt x="0" y="6870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931778" y="1884241"/>
            <a:ext cx="8729886" cy="933450"/>
          </a:xfrm>
          <a:prstGeom prst="rect">
            <a:avLst/>
          </a:prstGeom>
        </p:spPr>
        <p:txBody>
          <a:bodyPr anchor="t" rtlCol="false" tIns="0" lIns="0" bIns="0" rIns="0">
            <a:spAutoFit/>
          </a:bodyPr>
          <a:lstStyle/>
          <a:p>
            <a:pPr algn="l">
              <a:lnSpc>
                <a:spcPts val="6981"/>
              </a:lnSpc>
            </a:pPr>
            <a:r>
              <a:rPr lang="en-US" sz="5817" b="true">
                <a:solidFill>
                  <a:srgbClr val="0C3E80"/>
                </a:solidFill>
                <a:latin typeface="Poppins Semi-Bold"/>
                <a:ea typeface="Poppins Semi-Bold"/>
                <a:cs typeface="Poppins Semi-Bold"/>
                <a:sym typeface="Poppins Semi-Bold"/>
              </a:rPr>
              <a:t>SOLUTION</a:t>
            </a:r>
          </a:p>
        </p:txBody>
      </p:sp>
      <p:sp>
        <p:nvSpPr>
          <p:cNvPr name="TextBox 22" id="22"/>
          <p:cNvSpPr txBox="true"/>
          <p:nvPr/>
        </p:nvSpPr>
        <p:spPr>
          <a:xfrm rot="0">
            <a:off x="931778" y="3118090"/>
            <a:ext cx="10019669" cy="1909445"/>
          </a:xfrm>
          <a:prstGeom prst="rect">
            <a:avLst/>
          </a:prstGeom>
        </p:spPr>
        <p:txBody>
          <a:bodyPr anchor="t" rtlCol="false" tIns="0" lIns="0" bIns="0" rIns="0">
            <a:spAutoFit/>
          </a:bodyPr>
          <a:lstStyle/>
          <a:p>
            <a:pPr algn="l" marL="0" indent="0" lvl="0">
              <a:lnSpc>
                <a:spcPts val="3040"/>
              </a:lnSpc>
            </a:pPr>
            <a:r>
              <a:rPr lang="en-US" sz="2000" spc="48">
                <a:solidFill>
                  <a:srgbClr val="000000"/>
                </a:solidFill>
                <a:latin typeface="Poppins"/>
                <a:ea typeface="Poppins"/>
                <a:cs typeface="Poppins"/>
                <a:sym typeface="Poppins"/>
              </a:rPr>
              <a:t>An AI-powered fraud detection system for UID Aadhaar using OCR, classification, and detection models. This system automates document verification, accurately identifying fraudulent documents to enhance security, reduce manual effort, and improve the efficiency of identity authentication.</a:t>
            </a:r>
          </a:p>
        </p:txBody>
      </p:sp>
      <p:sp>
        <p:nvSpPr>
          <p:cNvPr name="TextBox 23" id="23"/>
          <p:cNvSpPr txBox="true"/>
          <p:nvPr/>
        </p:nvSpPr>
        <p:spPr>
          <a:xfrm rot="0">
            <a:off x="2166925" y="5930754"/>
            <a:ext cx="4382336" cy="377825"/>
          </a:xfrm>
          <a:prstGeom prst="rect">
            <a:avLst/>
          </a:prstGeom>
        </p:spPr>
        <p:txBody>
          <a:bodyPr anchor="t" rtlCol="false" tIns="0" lIns="0" bIns="0" rIns="0">
            <a:spAutoFit/>
          </a:bodyPr>
          <a:lstStyle/>
          <a:p>
            <a:pPr algn="l" marL="0" indent="0" lvl="0">
              <a:lnSpc>
                <a:spcPts val="2799"/>
              </a:lnSpc>
            </a:pPr>
            <a:r>
              <a:rPr lang="en-US" b="true" sz="2499" spc="24">
                <a:solidFill>
                  <a:srgbClr val="FFFFFF"/>
                </a:solidFill>
                <a:latin typeface="Poppins Bold"/>
                <a:ea typeface="Poppins Bold"/>
                <a:cs typeface="Poppins Bold"/>
                <a:sym typeface="Poppins Bold"/>
              </a:rPr>
              <a:t>AI models </a:t>
            </a:r>
          </a:p>
        </p:txBody>
      </p:sp>
      <p:grpSp>
        <p:nvGrpSpPr>
          <p:cNvPr name="Group 24" id="24"/>
          <p:cNvGrpSpPr/>
          <p:nvPr/>
        </p:nvGrpSpPr>
        <p:grpSpPr>
          <a:xfrm rot="0">
            <a:off x="-2775449" y="8398959"/>
            <a:ext cx="9884749" cy="794320"/>
            <a:chOff x="0" y="0"/>
            <a:chExt cx="2471078" cy="198571"/>
          </a:xfrm>
        </p:grpSpPr>
        <p:sp>
          <p:nvSpPr>
            <p:cNvPr name="Freeform 25" id="25"/>
            <p:cNvSpPr/>
            <p:nvPr/>
          </p:nvSpPr>
          <p:spPr>
            <a:xfrm flipH="false" flipV="false" rot="0">
              <a:off x="0" y="0"/>
              <a:ext cx="2471078" cy="198571"/>
            </a:xfrm>
            <a:custGeom>
              <a:avLst/>
              <a:gdLst/>
              <a:ahLst/>
              <a:cxnLst/>
              <a:rect r="r" b="b" t="t" l="l"/>
              <a:pathLst>
                <a:path h="198571" w="2471078">
                  <a:moveTo>
                    <a:pt x="39944" y="0"/>
                  </a:moveTo>
                  <a:lnTo>
                    <a:pt x="2431134" y="0"/>
                  </a:lnTo>
                  <a:cubicBezTo>
                    <a:pt x="2441728" y="0"/>
                    <a:pt x="2451888" y="4208"/>
                    <a:pt x="2459379" y="11699"/>
                  </a:cubicBezTo>
                  <a:cubicBezTo>
                    <a:pt x="2466870" y="19190"/>
                    <a:pt x="2471078" y="29350"/>
                    <a:pt x="2471078" y="39944"/>
                  </a:cubicBezTo>
                  <a:lnTo>
                    <a:pt x="2471078" y="158627"/>
                  </a:lnTo>
                  <a:cubicBezTo>
                    <a:pt x="2471078" y="169221"/>
                    <a:pt x="2466870" y="179381"/>
                    <a:pt x="2459379" y="186872"/>
                  </a:cubicBezTo>
                  <a:cubicBezTo>
                    <a:pt x="2451888" y="194363"/>
                    <a:pt x="2441728" y="198571"/>
                    <a:pt x="2431134" y="198571"/>
                  </a:cubicBezTo>
                  <a:lnTo>
                    <a:pt x="39944" y="198571"/>
                  </a:lnTo>
                  <a:cubicBezTo>
                    <a:pt x="17884" y="198571"/>
                    <a:pt x="0" y="180688"/>
                    <a:pt x="0" y="158627"/>
                  </a:cubicBezTo>
                  <a:lnTo>
                    <a:pt x="0" y="39944"/>
                  </a:lnTo>
                  <a:cubicBezTo>
                    <a:pt x="0" y="29350"/>
                    <a:pt x="4208" y="19190"/>
                    <a:pt x="11699" y="11699"/>
                  </a:cubicBezTo>
                  <a:cubicBezTo>
                    <a:pt x="19190" y="4208"/>
                    <a:pt x="29350" y="0"/>
                    <a:pt x="39944" y="0"/>
                  </a:cubicBezTo>
                  <a:close/>
                </a:path>
              </a:pathLst>
            </a:custGeom>
            <a:solidFill>
              <a:srgbClr val="0D3F83"/>
            </a:solidFill>
          </p:spPr>
        </p:sp>
        <p:sp>
          <p:nvSpPr>
            <p:cNvPr name="TextBox 26" id="26"/>
            <p:cNvSpPr txBox="true"/>
            <p:nvPr/>
          </p:nvSpPr>
          <p:spPr>
            <a:xfrm>
              <a:off x="0" y="-66675"/>
              <a:ext cx="2471078" cy="265246"/>
            </a:xfrm>
            <a:prstGeom prst="rect">
              <a:avLst/>
            </a:prstGeom>
          </p:spPr>
          <p:txBody>
            <a:bodyPr anchor="ctr" rtlCol="false" tIns="50800" lIns="50800" bIns="50800" rIns="50800"/>
            <a:lstStyle/>
            <a:p>
              <a:pPr algn="ctr">
                <a:lnSpc>
                  <a:spcPts val="3343"/>
                </a:lnSpc>
              </a:pPr>
            </a:p>
          </p:txBody>
        </p:sp>
      </p:grpSp>
      <p:sp>
        <p:nvSpPr>
          <p:cNvPr name="TextBox 27" id="27"/>
          <p:cNvSpPr txBox="true"/>
          <p:nvPr/>
        </p:nvSpPr>
        <p:spPr>
          <a:xfrm rot="0">
            <a:off x="2166925" y="8585615"/>
            <a:ext cx="4382336" cy="730250"/>
          </a:xfrm>
          <a:prstGeom prst="rect">
            <a:avLst/>
          </a:prstGeom>
        </p:spPr>
        <p:txBody>
          <a:bodyPr anchor="t" rtlCol="false" tIns="0" lIns="0" bIns="0" rIns="0">
            <a:spAutoFit/>
          </a:bodyPr>
          <a:lstStyle/>
          <a:p>
            <a:pPr algn="l">
              <a:lnSpc>
                <a:spcPts val="2799"/>
              </a:lnSpc>
            </a:pPr>
            <a:r>
              <a:rPr lang="en-US" sz="2499" spc="24" b="true">
                <a:solidFill>
                  <a:srgbClr val="FFFFFF"/>
                </a:solidFill>
                <a:latin typeface="Poppins Bold"/>
                <a:ea typeface="Poppins Bold"/>
                <a:cs typeface="Poppins Bold"/>
                <a:sym typeface="Poppins Bold"/>
              </a:rPr>
              <a:t>Convenient Security</a:t>
            </a:r>
          </a:p>
          <a:p>
            <a:pPr algn="l" marL="0" indent="0" lvl="0">
              <a:lnSpc>
                <a:spcPts val="2799"/>
              </a:lnSpc>
            </a:pPr>
          </a:p>
        </p:txBody>
      </p:sp>
      <p:grpSp>
        <p:nvGrpSpPr>
          <p:cNvPr name="Group 28" id="28"/>
          <p:cNvGrpSpPr/>
          <p:nvPr/>
        </p:nvGrpSpPr>
        <p:grpSpPr>
          <a:xfrm rot="0">
            <a:off x="784531" y="8276787"/>
            <a:ext cx="981513" cy="98151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30" id="30"/>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31" id="31"/>
          <p:cNvSpPr/>
          <p:nvPr/>
        </p:nvSpPr>
        <p:spPr>
          <a:xfrm flipH="false" flipV="false" rot="0">
            <a:off x="931778" y="8424034"/>
            <a:ext cx="687019" cy="687019"/>
          </a:xfrm>
          <a:custGeom>
            <a:avLst/>
            <a:gdLst/>
            <a:ahLst/>
            <a:cxnLst/>
            <a:rect r="r" b="b" t="t" l="l"/>
            <a:pathLst>
              <a:path h="687019" w="687019">
                <a:moveTo>
                  <a:pt x="0" y="0"/>
                </a:moveTo>
                <a:lnTo>
                  <a:pt x="687019" y="0"/>
                </a:lnTo>
                <a:lnTo>
                  <a:pt x="687019" y="687019"/>
                </a:lnTo>
                <a:lnTo>
                  <a:pt x="0" y="6870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32" id="32"/>
          <p:cNvSpPr/>
          <p:nvPr/>
        </p:nvSpPr>
        <p:spPr>
          <a:xfrm flipV="true">
            <a:off x="1062037" y="609433"/>
            <a:ext cx="0" cy="422525"/>
          </a:xfrm>
          <a:prstGeom prst="line">
            <a:avLst/>
          </a:prstGeom>
          <a:ln cap="flat" w="66675">
            <a:solidFill>
              <a:srgbClr val="013165"/>
            </a:solidFill>
            <a:prstDash val="solid"/>
            <a:headEnd type="none" len="sm" w="sm"/>
            <a:tailEnd type="none" len="sm" w="sm"/>
          </a:ln>
        </p:spPr>
      </p:sp>
      <p:sp>
        <p:nvSpPr>
          <p:cNvPr name="TextBox 33" id="33"/>
          <p:cNvSpPr txBox="true"/>
          <p:nvPr/>
        </p:nvSpPr>
        <p:spPr>
          <a:xfrm rot="0">
            <a:off x="1351133" y="609433"/>
            <a:ext cx="1411122" cy="43895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4</a:t>
            </a:r>
          </a:p>
        </p:txBody>
      </p:sp>
      <p:sp>
        <p:nvSpPr>
          <p:cNvPr name="Freeform 34" id="34"/>
          <p:cNvSpPr/>
          <p:nvPr/>
        </p:nvSpPr>
        <p:spPr>
          <a:xfrm flipH="true" flipV="false" rot="-5863608">
            <a:off x="16051914" y="-192690"/>
            <a:ext cx="3942056" cy="3338166"/>
          </a:xfrm>
          <a:custGeom>
            <a:avLst/>
            <a:gdLst/>
            <a:ahLst/>
            <a:cxnLst/>
            <a:rect r="r" b="b" t="t" l="l"/>
            <a:pathLst>
              <a:path h="3338166" w="3942056">
                <a:moveTo>
                  <a:pt x="3942056" y="0"/>
                </a:moveTo>
                <a:lnTo>
                  <a:pt x="0" y="0"/>
                </a:lnTo>
                <a:lnTo>
                  <a:pt x="0" y="3338166"/>
                </a:lnTo>
                <a:lnTo>
                  <a:pt x="3942056" y="3338166"/>
                </a:lnTo>
                <a:lnTo>
                  <a:pt x="3942056" y="0"/>
                </a:lnTo>
                <a:close/>
              </a:path>
            </a:pathLst>
          </a:custGeom>
          <a:blipFill>
            <a:blip r:embed="rId14">
              <a:extLst>
                <a:ext uri="{96DAC541-7B7A-43D3-8B79-37D633B846F1}">
                  <asvg:svgBlip xmlns:asvg="http://schemas.microsoft.com/office/drawing/2016/SVG/main" r:embed="rId15"/>
                </a:ext>
              </a:extLst>
            </a:blip>
            <a:stretch>
              <a:fillRect l="0" t="0" r="-109088" b="0"/>
            </a:stretch>
          </a:blipFill>
        </p:spPr>
      </p:sp>
      <p:grpSp>
        <p:nvGrpSpPr>
          <p:cNvPr name="Group 35" id="35"/>
          <p:cNvGrpSpPr/>
          <p:nvPr/>
        </p:nvGrpSpPr>
        <p:grpSpPr>
          <a:xfrm rot="0">
            <a:off x="16446806" y="1476393"/>
            <a:ext cx="620165" cy="62016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37" id="37"/>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38" id="38"/>
          <p:cNvGrpSpPr/>
          <p:nvPr/>
        </p:nvGrpSpPr>
        <p:grpSpPr>
          <a:xfrm rot="0">
            <a:off x="14440074" y="1786475"/>
            <a:ext cx="1752322" cy="175232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40" id="40"/>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2785693">
            <a:off x="11954301" y="-2795022"/>
            <a:ext cx="8534093" cy="8555482"/>
          </a:xfrm>
          <a:custGeom>
            <a:avLst/>
            <a:gdLst/>
            <a:ahLst/>
            <a:cxnLst/>
            <a:rect r="r" b="b" t="t" l="l"/>
            <a:pathLst>
              <a:path h="8555482" w="8534093">
                <a:moveTo>
                  <a:pt x="0" y="0"/>
                </a:moveTo>
                <a:lnTo>
                  <a:pt x="8534093" y="0"/>
                </a:lnTo>
                <a:lnTo>
                  <a:pt x="8534093" y="8555481"/>
                </a:lnTo>
                <a:lnTo>
                  <a:pt x="0" y="8555481"/>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62037" y="609433"/>
            <a:ext cx="0" cy="422525"/>
          </a:xfrm>
          <a:prstGeom prst="line">
            <a:avLst/>
          </a:prstGeom>
          <a:ln cap="flat" w="66675">
            <a:solidFill>
              <a:srgbClr val="013165"/>
            </a:solidFill>
            <a:prstDash val="solid"/>
            <a:headEnd type="none" len="sm" w="sm"/>
            <a:tailEnd type="none" len="sm" w="sm"/>
          </a:ln>
        </p:spPr>
      </p:sp>
      <p:sp>
        <p:nvSpPr>
          <p:cNvPr name="Freeform 4" id="4"/>
          <p:cNvSpPr/>
          <p:nvPr/>
        </p:nvSpPr>
        <p:spPr>
          <a:xfrm flipH="false" flipV="true" rot="-6212524">
            <a:off x="-1439817" y="7501185"/>
            <a:ext cx="3942056" cy="3338166"/>
          </a:xfrm>
          <a:custGeom>
            <a:avLst/>
            <a:gdLst/>
            <a:ahLst/>
            <a:cxnLst/>
            <a:rect r="r" b="b" t="t" l="l"/>
            <a:pathLst>
              <a:path h="3338166" w="3942056">
                <a:moveTo>
                  <a:pt x="0" y="3338167"/>
                </a:moveTo>
                <a:lnTo>
                  <a:pt x="3942056" y="3338167"/>
                </a:lnTo>
                <a:lnTo>
                  <a:pt x="3942056" y="0"/>
                </a:lnTo>
                <a:lnTo>
                  <a:pt x="0" y="0"/>
                </a:lnTo>
                <a:lnTo>
                  <a:pt x="0" y="3338167"/>
                </a:lnTo>
                <a:close/>
              </a:path>
            </a:pathLst>
          </a:custGeom>
          <a:blipFill>
            <a:blip r:embed="rId4">
              <a:extLst>
                <a:ext uri="{96DAC541-7B7A-43D3-8B79-37D633B846F1}">
                  <asvg:svgBlip xmlns:asvg="http://schemas.microsoft.com/office/drawing/2016/SVG/main" r:embed="rId5"/>
                </a:ext>
              </a:extLst>
            </a:blip>
            <a:stretch>
              <a:fillRect l="0" t="0" r="-109088" b="0"/>
            </a:stretch>
          </a:blipFill>
        </p:spPr>
      </p:sp>
      <p:grpSp>
        <p:nvGrpSpPr>
          <p:cNvPr name="Group 5" id="5"/>
          <p:cNvGrpSpPr/>
          <p:nvPr/>
        </p:nvGrpSpPr>
        <p:grpSpPr>
          <a:xfrm rot="0">
            <a:off x="4657897" y="1048390"/>
            <a:ext cx="620165" cy="6201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8" id="8"/>
          <p:cNvGrpSpPr/>
          <p:nvPr/>
        </p:nvGrpSpPr>
        <p:grpSpPr>
          <a:xfrm rot="0">
            <a:off x="5144700" y="-988552"/>
            <a:ext cx="1752322" cy="175232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11" id="11"/>
          <p:cNvSpPr/>
          <p:nvPr/>
        </p:nvSpPr>
        <p:spPr>
          <a:xfrm flipH="false" flipV="false" rot="-5008063">
            <a:off x="15900784" y="7200847"/>
            <a:ext cx="3942056" cy="3338166"/>
          </a:xfrm>
          <a:custGeom>
            <a:avLst/>
            <a:gdLst/>
            <a:ahLst/>
            <a:cxnLst/>
            <a:rect r="r" b="b" t="t" l="l"/>
            <a:pathLst>
              <a:path h="3338166" w="3942056">
                <a:moveTo>
                  <a:pt x="0" y="0"/>
                </a:moveTo>
                <a:lnTo>
                  <a:pt x="3942056" y="0"/>
                </a:lnTo>
                <a:lnTo>
                  <a:pt x="3942056" y="3338166"/>
                </a:lnTo>
                <a:lnTo>
                  <a:pt x="0" y="3338166"/>
                </a:lnTo>
                <a:lnTo>
                  <a:pt x="0" y="0"/>
                </a:lnTo>
                <a:close/>
              </a:path>
            </a:pathLst>
          </a:custGeom>
          <a:blipFill>
            <a:blip r:embed="rId4">
              <a:extLst>
                <a:ext uri="{96DAC541-7B7A-43D3-8B79-37D633B846F1}">
                  <asvg:svgBlip xmlns:asvg="http://schemas.microsoft.com/office/drawing/2016/SVG/main" r:embed="rId5"/>
                </a:ext>
              </a:extLst>
            </a:blip>
            <a:stretch>
              <a:fillRect l="0" t="0" r="-109088" b="0"/>
            </a:stretch>
          </a:blipFill>
        </p:spPr>
      </p:sp>
      <p:sp>
        <p:nvSpPr>
          <p:cNvPr name="Freeform 12" id="12"/>
          <p:cNvSpPr/>
          <p:nvPr/>
        </p:nvSpPr>
        <p:spPr>
          <a:xfrm flipH="false" flipV="false" rot="0">
            <a:off x="2957219" y="1028700"/>
            <a:ext cx="12373562" cy="8955365"/>
          </a:xfrm>
          <a:custGeom>
            <a:avLst/>
            <a:gdLst/>
            <a:ahLst/>
            <a:cxnLst/>
            <a:rect r="r" b="b" t="t" l="l"/>
            <a:pathLst>
              <a:path h="8955365" w="12373562">
                <a:moveTo>
                  <a:pt x="0" y="0"/>
                </a:moveTo>
                <a:lnTo>
                  <a:pt x="12373562" y="0"/>
                </a:lnTo>
                <a:lnTo>
                  <a:pt x="12373562" y="8955365"/>
                </a:lnTo>
                <a:lnTo>
                  <a:pt x="0" y="8955365"/>
                </a:lnTo>
                <a:lnTo>
                  <a:pt x="0" y="0"/>
                </a:lnTo>
                <a:close/>
              </a:path>
            </a:pathLst>
          </a:custGeom>
          <a:blipFill>
            <a:blip r:embed="rId6"/>
            <a:stretch>
              <a:fillRect l="0" t="0" r="0" b="0"/>
            </a:stretch>
          </a:blipFill>
        </p:spPr>
      </p:sp>
      <p:sp>
        <p:nvSpPr>
          <p:cNvPr name="TextBox 13" id="13"/>
          <p:cNvSpPr txBox="true"/>
          <p:nvPr/>
        </p:nvSpPr>
        <p:spPr>
          <a:xfrm rot="0">
            <a:off x="1351133" y="609433"/>
            <a:ext cx="1411122" cy="43895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true" flipV="false" rot="2785693">
            <a:off x="-2991759" y="-3448829"/>
            <a:ext cx="8534093" cy="8555482"/>
          </a:xfrm>
          <a:custGeom>
            <a:avLst/>
            <a:gdLst/>
            <a:ahLst/>
            <a:cxnLst/>
            <a:rect r="r" b="b" t="t" l="l"/>
            <a:pathLst>
              <a:path h="8555482" w="8534093">
                <a:moveTo>
                  <a:pt x="8534093" y="0"/>
                </a:moveTo>
                <a:lnTo>
                  <a:pt x="0" y="0"/>
                </a:lnTo>
                <a:lnTo>
                  <a:pt x="0" y="8555481"/>
                </a:lnTo>
                <a:lnTo>
                  <a:pt x="8534093" y="8555481"/>
                </a:lnTo>
                <a:lnTo>
                  <a:pt x="8534093"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85774" y="4852296"/>
            <a:ext cx="7080737" cy="2032815"/>
            <a:chOff x="0" y="0"/>
            <a:chExt cx="2018387" cy="579461"/>
          </a:xfrm>
        </p:grpSpPr>
        <p:sp>
          <p:nvSpPr>
            <p:cNvPr name="Freeform 4" id="4"/>
            <p:cNvSpPr/>
            <p:nvPr/>
          </p:nvSpPr>
          <p:spPr>
            <a:xfrm flipH="false" flipV="false" rot="0">
              <a:off x="0" y="0"/>
              <a:ext cx="2018387" cy="579461"/>
            </a:xfrm>
            <a:custGeom>
              <a:avLst/>
              <a:gdLst/>
              <a:ahLst/>
              <a:cxnLst/>
              <a:rect r="r" b="b" t="t" l="l"/>
              <a:pathLst>
                <a:path h="579461" w="2018387">
                  <a:moveTo>
                    <a:pt x="31708" y="0"/>
                  </a:moveTo>
                  <a:lnTo>
                    <a:pt x="1986679" y="0"/>
                  </a:lnTo>
                  <a:cubicBezTo>
                    <a:pt x="2004191" y="0"/>
                    <a:pt x="2018387" y="14196"/>
                    <a:pt x="2018387" y="31708"/>
                  </a:cubicBezTo>
                  <a:lnTo>
                    <a:pt x="2018387" y="547753"/>
                  </a:lnTo>
                  <a:cubicBezTo>
                    <a:pt x="2018387" y="565264"/>
                    <a:pt x="2004191" y="579461"/>
                    <a:pt x="1986679" y="579461"/>
                  </a:cubicBezTo>
                  <a:lnTo>
                    <a:pt x="31708" y="579461"/>
                  </a:lnTo>
                  <a:cubicBezTo>
                    <a:pt x="14196" y="579461"/>
                    <a:pt x="0" y="565264"/>
                    <a:pt x="0" y="547753"/>
                  </a:cubicBezTo>
                  <a:lnTo>
                    <a:pt x="0" y="31708"/>
                  </a:lnTo>
                  <a:cubicBezTo>
                    <a:pt x="0" y="14196"/>
                    <a:pt x="14196" y="0"/>
                    <a:pt x="31708" y="0"/>
                  </a:cubicBezTo>
                  <a:close/>
                </a:path>
              </a:pathLst>
            </a:custGeom>
            <a:solidFill>
              <a:srgbClr val="013165"/>
            </a:solidFill>
          </p:spPr>
        </p:sp>
        <p:sp>
          <p:nvSpPr>
            <p:cNvPr name="TextBox 5" id="5"/>
            <p:cNvSpPr txBox="true"/>
            <p:nvPr/>
          </p:nvSpPr>
          <p:spPr>
            <a:xfrm>
              <a:off x="0" y="-66675"/>
              <a:ext cx="2018387" cy="646136"/>
            </a:xfrm>
            <a:prstGeom prst="rect">
              <a:avLst/>
            </a:prstGeom>
          </p:spPr>
          <p:txBody>
            <a:bodyPr anchor="ctr" rtlCol="false" tIns="50800" lIns="50800" bIns="50800" rIns="50800"/>
            <a:lstStyle/>
            <a:p>
              <a:pPr algn="ctr">
                <a:lnSpc>
                  <a:spcPts val="3343"/>
                </a:lnSpc>
              </a:pPr>
            </a:p>
          </p:txBody>
        </p:sp>
      </p:grpSp>
      <p:grpSp>
        <p:nvGrpSpPr>
          <p:cNvPr name="Group 6" id="6"/>
          <p:cNvGrpSpPr/>
          <p:nvPr/>
        </p:nvGrpSpPr>
        <p:grpSpPr>
          <a:xfrm rot="0">
            <a:off x="1485774" y="7391338"/>
            <a:ext cx="7080737" cy="2032815"/>
            <a:chOff x="0" y="0"/>
            <a:chExt cx="2018387" cy="579461"/>
          </a:xfrm>
        </p:grpSpPr>
        <p:sp>
          <p:nvSpPr>
            <p:cNvPr name="Freeform 7" id="7"/>
            <p:cNvSpPr/>
            <p:nvPr/>
          </p:nvSpPr>
          <p:spPr>
            <a:xfrm flipH="false" flipV="false" rot="0">
              <a:off x="0" y="0"/>
              <a:ext cx="2018387" cy="579461"/>
            </a:xfrm>
            <a:custGeom>
              <a:avLst/>
              <a:gdLst/>
              <a:ahLst/>
              <a:cxnLst/>
              <a:rect r="r" b="b" t="t" l="l"/>
              <a:pathLst>
                <a:path h="579461" w="2018387">
                  <a:moveTo>
                    <a:pt x="31708" y="0"/>
                  </a:moveTo>
                  <a:lnTo>
                    <a:pt x="1986679" y="0"/>
                  </a:lnTo>
                  <a:cubicBezTo>
                    <a:pt x="2004191" y="0"/>
                    <a:pt x="2018387" y="14196"/>
                    <a:pt x="2018387" y="31708"/>
                  </a:cubicBezTo>
                  <a:lnTo>
                    <a:pt x="2018387" y="547753"/>
                  </a:lnTo>
                  <a:cubicBezTo>
                    <a:pt x="2018387" y="565264"/>
                    <a:pt x="2004191" y="579461"/>
                    <a:pt x="1986679" y="579461"/>
                  </a:cubicBezTo>
                  <a:lnTo>
                    <a:pt x="31708" y="579461"/>
                  </a:lnTo>
                  <a:cubicBezTo>
                    <a:pt x="14196" y="579461"/>
                    <a:pt x="0" y="565264"/>
                    <a:pt x="0" y="547753"/>
                  </a:cubicBezTo>
                  <a:lnTo>
                    <a:pt x="0" y="31708"/>
                  </a:lnTo>
                  <a:cubicBezTo>
                    <a:pt x="0" y="14196"/>
                    <a:pt x="14196" y="0"/>
                    <a:pt x="31708" y="0"/>
                  </a:cubicBezTo>
                  <a:close/>
                </a:path>
              </a:pathLst>
            </a:custGeom>
            <a:solidFill>
              <a:srgbClr val="013165"/>
            </a:solidFill>
          </p:spPr>
        </p:sp>
        <p:sp>
          <p:nvSpPr>
            <p:cNvPr name="TextBox 8" id="8"/>
            <p:cNvSpPr txBox="true"/>
            <p:nvPr/>
          </p:nvSpPr>
          <p:spPr>
            <a:xfrm>
              <a:off x="0" y="-66675"/>
              <a:ext cx="2018387" cy="646136"/>
            </a:xfrm>
            <a:prstGeom prst="rect">
              <a:avLst/>
            </a:prstGeom>
          </p:spPr>
          <p:txBody>
            <a:bodyPr anchor="ctr" rtlCol="false" tIns="50800" lIns="50800" bIns="50800" rIns="50800"/>
            <a:lstStyle/>
            <a:p>
              <a:pPr algn="ctr">
                <a:lnSpc>
                  <a:spcPts val="3343"/>
                </a:lnSpc>
              </a:pPr>
            </a:p>
          </p:txBody>
        </p:sp>
      </p:grpSp>
      <p:sp>
        <p:nvSpPr>
          <p:cNvPr name="Freeform 9" id="9"/>
          <p:cNvSpPr/>
          <p:nvPr/>
        </p:nvSpPr>
        <p:spPr>
          <a:xfrm flipH="false" flipV="false" rot="-5008063">
            <a:off x="15685505" y="7167211"/>
            <a:ext cx="3942056" cy="3338166"/>
          </a:xfrm>
          <a:custGeom>
            <a:avLst/>
            <a:gdLst/>
            <a:ahLst/>
            <a:cxnLst/>
            <a:rect r="r" b="b" t="t" l="l"/>
            <a:pathLst>
              <a:path h="3338166" w="3942056">
                <a:moveTo>
                  <a:pt x="0" y="0"/>
                </a:moveTo>
                <a:lnTo>
                  <a:pt x="3942056" y="0"/>
                </a:lnTo>
                <a:lnTo>
                  <a:pt x="3942056" y="3338166"/>
                </a:lnTo>
                <a:lnTo>
                  <a:pt x="0" y="3338166"/>
                </a:lnTo>
                <a:lnTo>
                  <a:pt x="0" y="0"/>
                </a:lnTo>
                <a:close/>
              </a:path>
            </a:pathLst>
          </a:custGeom>
          <a:blipFill>
            <a:blip r:embed="rId4">
              <a:extLst>
                <a:ext uri="{96DAC541-7B7A-43D3-8B79-37D633B846F1}">
                  <asvg:svgBlip xmlns:asvg="http://schemas.microsoft.com/office/drawing/2016/SVG/main" r:embed="rId5"/>
                </a:ext>
              </a:extLst>
            </a:blip>
            <a:stretch>
              <a:fillRect l="0" t="0" r="-109088" b="0"/>
            </a:stretch>
          </a:blipFill>
        </p:spPr>
      </p:sp>
      <p:grpSp>
        <p:nvGrpSpPr>
          <p:cNvPr name="Group 10" id="10"/>
          <p:cNvGrpSpPr/>
          <p:nvPr/>
        </p:nvGrpSpPr>
        <p:grpSpPr>
          <a:xfrm rot="0">
            <a:off x="9313335" y="4852296"/>
            <a:ext cx="7080737" cy="2032815"/>
            <a:chOff x="0" y="0"/>
            <a:chExt cx="2018387" cy="579461"/>
          </a:xfrm>
        </p:grpSpPr>
        <p:sp>
          <p:nvSpPr>
            <p:cNvPr name="Freeform 11" id="11"/>
            <p:cNvSpPr/>
            <p:nvPr/>
          </p:nvSpPr>
          <p:spPr>
            <a:xfrm flipH="false" flipV="false" rot="0">
              <a:off x="0" y="0"/>
              <a:ext cx="2018387" cy="579461"/>
            </a:xfrm>
            <a:custGeom>
              <a:avLst/>
              <a:gdLst/>
              <a:ahLst/>
              <a:cxnLst/>
              <a:rect r="r" b="b" t="t" l="l"/>
              <a:pathLst>
                <a:path h="579461" w="2018387">
                  <a:moveTo>
                    <a:pt x="31708" y="0"/>
                  </a:moveTo>
                  <a:lnTo>
                    <a:pt x="1986679" y="0"/>
                  </a:lnTo>
                  <a:cubicBezTo>
                    <a:pt x="2004191" y="0"/>
                    <a:pt x="2018387" y="14196"/>
                    <a:pt x="2018387" y="31708"/>
                  </a:cubicBezTo>
                  <a:lnTo>
                    <a:pt x="2018387" y="547753"/>
                  </a:lnTo>
                  <a:cubicBezTo>
                    <a:pt x="2018387" y="565264"/>
                    <a:pt x="2004191" y="579461"/>
                    <a:pt x="1986679" y="579461"/>
                  </a:cubicBezTo>
                  <a:lnTo>
                    <a:pt x="31708" y="579461"/>
                  </a:lnTo>
                  <a:cubicBezTo>
                    <a:pt x="14196" y="579461"/>
                    <a:pt x="0" y="565264"/>
                    <a:pt x="0" y="547753"/>
                  </a:cubicBezTo>
                  <a:lnTo>
                    <a:pt x="0" y="31708"/>
                  </a:lnTo>
                  <a:cubicBezTo>
                    <a:pt x="0" y="14196"/>
                    <a:pt x="14196" y="0"/>
                    <a:pt x="31708" y="0"/>
                  </a:cubicBezTo>
                  <a:close/>
                </a:path>
              </a:pathLst>
            </a:custGeom>
            <a:solidFill>
              <a:srgbClr val="013165"/>
            </a:solidFill>
          </p:spPr>
        </p:sp>
        <p:sp>
          <p:nvSpPr>
            <p:cNvPr name="TextBox 12" id="12"/>
            <p:cNvSpPr txBox="true"/>
            <p:nvPr/>
          </p:nvSpPr>
          <p:spPr>
            <a:xfrm>
              <a:off x="0" y="-66675"/>
              <a:ext cx="2018387" cy="646136"/>
            </a:xfrm>
            <a:prstGeom prst="rect">
              <a:avLst/>
            </a:prstGeom>
          </p:spPr>
          <p:txBody>
            <a:bodyPr anchor="ctr" rtlCol="false" tIns="50800" lIns="50800" bIns="50800" rIns="50800"/>
            <a:lstStyle/>
            <a:p>
              <a:pPr algn="ctr">
                <a:lnSpc>
                  <a:spcPts val="3343"/>
                </a:lnSpc>
              </a:pPr>
            </a:p>
          </p:txBody>
        </p:sp>
      </p:grpSp>
      <p:grpSp>
        <p:nvGrpSpPr>
          <p:cNvPr name="Group 13" id="13"/>
          <p:cNvGrpSpPr/>
          <p:nvPr/>
        </p:nvGrpSpPr>
        <p:grpSpPr>
          <a:xfrm rot="0">
            <a:off x="9313335" y="7391338"/>
            <a:ext cx="7080737" cy="2032815"/>
            <a:chOff x="0" y="0"/>
            <a:chExt cx="2018387" cy="579461"/>
          </a:xfrm>
        </p:grpSpPr>
        <p:sp>
          <p:nvSpPr>
            <p:cNvPr name="Freeform 14" id="14"/>
            <p:cNvSpPr/>
            <p:nvPr/>
          </p:nvSpPr>
          <p:spPr>
            <a:xfrm flipH="false" flipV="false" rot="0">
              <a:off x="0" y="0"/>
              <a:ext cx="2018387" cy="579461"/>
            </a:xfrm>
            <a:custGeom>
              <a:avLst/>
              <a:gdLst/>
              <a:ahLst/>
              <a:cxnLst/>
              <a:rect r="r" b="b" t="t" l="l"/>
              <a:pathLst>
                <a:path h="579461" w="2018387">
                  <a:moveTo>
                    <a:pt x="31708" y="0"/>
                  </a:moveTo>
                  <a:lnTo>
                    <a:pt x="1986679" y="0"/>
                  </a:lnTo>
                  <a:cubicBezTo>
                    <a:pt x="2004191" y="0"/>
                    <a:pt x="2018387" y="14196"/>
                    <a:pt x="2018387" y="31708"/>
                  </a:cubicBezTo>
                  <a:lnTo>
                    <a:pt x="2018387" y="547753"/>
                  </a:lnTo>
                  <a:cubicBezTo>
                    <a:pt x="2018387" y="565264"/>
                    <a:pt x="2004191" y="579461"/>
                    <a:pt x="1986679" y="579461"/>
                  </a:cubicBezTo>
                  <a:lnTo>
                    <a:pt x="31708" y="579461"/>
                  </a:lnTo>
                  <a:cubicBezTo>
                    <a:pt x="14196" y="579461"/>
                    <a:pt x="0" y="565264"/>
                    <a:pt x="0" y="547753"/>
                  </a:cubicBezTo>
                  <a:lnTo>
                    <a:pt x="0" y="31708"/>
                  </a:lnTo>
                  <a:cubicBezTo>
                    <a:pt x="0" y="14196"/>
                    <a:pt x="14196" y="0"/>
                    <a:pt x="31708" y="0"/>
                  </a:cubicBezTo>
                  <a:close/>
                </a:path>
              </a:pathLst>
            </a:custGeom>
            <a:solidFill>
              <a:srgbClr val="013165"/>
            </a:solidFill>
          </p:spPr>
        </p:sp>
        <p:sp>
          <p:nvSpPr>
            <p:cNvPr name="TextBox 15" id="15"/>
            <p:cNvSpPr txBox="true"/>
            <p:nvPr/>
          </p:nvSpPr>
          <p:spPr>
            <a:xfrm>
              <a:off x="0" y="-66675"/>
              <a:ext cx="2018387" cy="646136"/>
            </a:xfrm>
            <a:prstGeom prst="rect">
              <a:avLst/>
            </a:prstGeom>
          </p:spPr>
          <p:txBody>
            <a:bodyPr anchor="ctr" rtlCol="false" tIns="50800" lIns="50800" bIns="50800" rIns="50800"/>
            <a:lstStyle/>
            <a:p>
              <a:pPr algn="ctr">
                <a:lnSpc>
                  <a:spcPts val="3343"/>
                </a:lnSpc>
              </a:pPr>
            </a:p>
          </p:txBody>
        </p:sp>
      </p:grpSp>
      <p:sp>
        <p:nvSpPr>
          <p:cNvPr name="Freeform 16" id="16"/>
          <p:cNvSpPr/>
          <p:nvPr/>
        </p:nvSpPr>
        <p:spPr>
          <a:xfrm flipH="false" flipV="false" rot="0">
            <a:off x="970023" y="4605868"/>
            <a:ext cx="4056119" cy="752226"/>
          </a:xfrm>
          <a:custGeom>
            <a:avLst/>
            <a:gdLst/>
            <a:ahLst/>
            <a:cxnLst/>
            <a:rect r="r" b="b" t="t" l="l"/>
            <a:pathLst>
              <a:path h="752226" w="4056119">
                <a:moveTo>
                  <a:pt x="0" y="0"/>
                </a:moveTo>
                <a:lnTo>
                  <a:pt x="4056119" y="0"/>
                </a:lnTo>
                <a:lnTo>
                  <a:pt x="4056119" y="752226"/>
                </a:lnTo>
                <a:lnTo>
                  <a:pt x="0" y="7522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970023" y="7144910"/>
            <a:ext cx="4056119" cy="752226"/>
          </a:xfrm>
          <a:custGeom>
            <a:avLst/>
            <a:gdLst/>
            <a:ahLst/>
            <a:cxnLst/>
            <a:rect r="r" b="b" t="t" l="l"/>
            <a:pathLst>
              <a:path h="752226" w="4056119">
                <a:moveTo>
                  <a:pt x="0" y="0"/>
                </a:moveTo>
                <a:lnTo>
                  <a:pt x="4056119" y="0"/>
                </a:lnTo>
                <a:lnTo>
                  <a:pt x="4056119" y="752225"/>
                </a:lnTo>
                <a:lnTo>
                  <a:pt x="0" y="75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2268482">
            <a:off x="11173516" y="1944090"/>
            <a:ext cx="9662263" cy="6969684"/>
          </a:xfrm>
          <a:custGeom>
            <a:avLst/>
            <a:gdLst/>
            <a:ahLst/>
            <a:cxnLst/>
            <a:rect r="r" b="b" t="t" l="l"/>
            <a:pathLst>
              <a:path h="6969684" w="9662263">
                <a:moveTo>
                  <a:pt x="9662264" y="0"/>
                </a:moveTo>
                <a:lnTo>
                  <a:pt x="0" y="0"/>
                </a:lnTo>
                <a:lnTo>
                  <a:pt x="0" y="6969684"/>
                </a:lnTo>
                <a:lnTo>
                  <a:pt x="9662264" y="6969684"/>
                </a:lnTo>
                <a:lnTo>
                  <a:pt x="9662264" y="0"/>
                </a:lnTo>
                <a:close/>
              </a:path>
            </a:pathLst>
          </a:custGeom>
          <a:blipFill>
            <a:blip r:embed="rId8">
              <a:extLst>
                <a:ext uri="{96DAC541-7B7A-43D3-8B79-37D633B846F1}">
                  <asvg:svgBlip xmlns:asvg="http://schemas.microsoft.com/office/drawing/2016/SVG/main" r:embed="rId9"/>
                </a:ext>
              </a:extLst>
            </a:blip>
            <a:stretch>
              <a:fillRect l="0" t="0" r="0" b="-105002"/>
            </a:stretch>
          </a:blipFill>
        </p:spPr>
      </p:sp>
      <p:sp>
        <p:nvSpPr>
          <p:cNvPr name="Freeform 19" id="19"/>
          <p:cNvSpPr/>
          <p:nvPr/>
        </p:nvSpPr>
        <p:spPr>
          <a:xfrm flipH="false" flipV="false" rot="0">
            <a:off x="8797584" y="4605868"/>
            <a:ext cx="4056119" cy="752226"/>
          </a:xfrm>
          <a:custGeom>
            <a:avLst/>
            <a:gdLst/>
            <a:ahLst/>
            <a:cxnLst/>
            <a:rect r="r" b="b" t="t" l="l"/>
            <a:pathLst>
              <a:path h="752226" w="4056119">
                <a:moveTo>
                  <a:pt x="0" y="0"/>
                </a:moveTo>
                <a:lnTo>
                  <a:pt x="4056119" y="0"/>
                </a:lnTo>
                <a:lnTo>
                  <a:pt x="4056119" y="752226"/>
                </a:lnTo>
                <a:lnTo>
                  <a:pt x="0" y="7522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8797584" y="7144910"/>
            <a:ext cx="4056119" cy="752226"/>
          </a:xfrm>
          <a:custGeom>
            <a:avLst/>
            <a:gdLst/>
            <a:ahLst/>
            <a:cxnLst/>
            <a:rect r="r" b="b" t="t" l="l"/>
            <a:pathLst>
              <a:path h="752226" w="4056119">
                <a:moveTo>
                  <a:pt x="0" y="0"/>
                </a:moveTo>
                <a:lnTo>
                  <a:pt x="4056119" y="0"/>
                </a:lnTo>
                <a:lnTo>
                  <a:pt x="4056119" y="752225"/>
                </a:lnTo>
                <a:lnTo>
                  <a:pt x="0" y="75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3616831" y="4605868"/>
            <a:ext cx="2906951" cy="752226"/>
          </a:xfrm>
          <a:custGeom>
            <a:avLst/>
            <a:gdLst/>
            <a:ahLst/>
            <a:cxnLst/>
            <a:rect r="r" b="b" t="t" l="l"/>
            <a:pathLst>
              <a:path h="752226" w="2906951">
                <a:moveTo>
                  <a:pt x="0" y="0"/>
                </a:moveTo>
                <a:lnTo>
                  <a:pt x="2906951" y="0"/>
                </a:lnTo>
                <a:lnTo>
                  <a:pt x="2906951" y="752226"/>
                </a:lnTo>
                <a:lnTo>
                  <a:pt x="0" y="752226"/>
                </a:lnTo>
                <a:lnTo>
                  <a:pt x="0" y="0"/>
                </a:lnTo>
                <a:close/>
              </a:path>
            </a:pathLst>
          </a:custGeom>
          <a:blipFill>
            <a:blip r:embed="rId6">
              <a:extLst>
                <a:ext uri="{96DAC541-7B7A-43D3-8B79-37D633B846F1}">
                  <asvg:svgBlip xmlns:asvg="http://schemas.microsoft.com/office/drawing/2016/SVG/main" r:embed="rId7"/>
                </a:ext>
              </a:extLst>
            </a:blip>
            <a:stretch>
              <a:fillRect l="-39531" t="0" r="0" b="0"/>
            </a:stretch>
          </a:blipFill>
        </p:spPr>
      </p:sp>
      <p:sp>
        <p:nvSpPr>
          <p:cNvPr name="Freeform 22" id="22"/>
          <p:cNvSpPr/>
          <p:nvPr/>
        </p:nvSpPr>
        <p:spPr>
          <a:xfrm flipH="false" flipV="false" rot="0">
            <a:off x="12018870" y="4605868"/>
            <a:ext cx="2906951" cy="752226"/>
          </a:xfrm>
          <a:custGeom>
            <a:avLst/>
            <a:gdLst/>
            <a:ahLst/>
            <a:cxnLst/>
            <a:rect r="r" b="b" t="t" l="l"/>
            <a:pathLst>
              <a:path h="752226" w="2906951">
                <a:moveTo>
                  <a:pt x="0" y="0"/>
                </a:moveTo>
                <a:lnTo>
                  <a:pt x="2906951" y="0"/>
                </a:lnTo>
                <a:lnTo>
                  <a:pt x="2906951" y="752226"/>
                </a:lnTo>
                <a:lnTo>
                  <a:pt x="0" y="752226"/>
                </a:lnTo>
                <a:lnTo>
                  <a:pt x="0" y="0"/>
                </a:lnTo>
                <a:close/>
              </a:path>
            </a:pathLst>
          </a:custGeom>
          <a:blipFill>
            <a:blip r:embed="rId6">
              <a:extLst>
                <a:ext uri="{96DAC541-7B7A-43D3-8B79-37D633B846F1}">
                  <asvg:svgBlip xmlns:asvg="http://schemas.microsoft.com/office/drawing/2016/SVG/main" r:embed="rId7"/>
                </a:ext>
              </a:extLst>
            </a:blip>
            <a:stretch>
              <a:fillRect l="-39531" t="0" r="0" b="0"/>
            </a:stretch>
          </a:blipFill>
        </p:spPr>
      </p:sp>
      <p:sp>
        <p:nvSpPr>
          <p:cNvPr name="Freeform 23" id="23"/>
          <p:cNvSpPr/>
          <p:nvPr/>
        </p:nvSpPr>
        <p:spPr>
          <a:xfrm flipH="false" flipV="false" rot="0">
            <a:off x="3616831" y="7144910"/>
            <a:ext cx="2906951" cy="752226"/>
          </a:xfrm>
          <a:custGeom>
            <a:avLst/>
            <a:gdLst/>
            <a:ahLst/>
            <a:cxnLst/>
            <a:rect r="r" b="b" t="t" l="l"/>
            <a:pathLst>
              <a:path h="752226" w="2906951">
                <a:moveTo>
                  <a:pt x="0" y="0"/>
                </a:moveTo>
                <a:lnTo>
                  <a:pt x="2906951" y="0"/>
                </a:lnTo>
                <a:lnTo>
                  <a:pt x="2906951" y="752225"/>
                </a:lnTo>
                <a:lnTo>
                  <a:pt x="0" y="752225"/>
                </a:lnTo>
                <a:lnTo>
                  <a:pt x="0" y="0"/>
                </a:lnTo>
                <a:close/>
              </a:path>
            </a:pathLst>
          </a:custGeom>
          <a:blipFill>
            <a:blip r:embed="rId6">
              <a:extLst>
                <a:ext uri="{96DAC541-7B7A-43D3-8B79-37D633B846F1}">
                  <asvg:svgBlip xmlns:asvg="http://schemas.microsoft.com/office/drawing/2016/SVG/main" r:embed="rId7"/>
                </a:ext>
              </a:extLst>
            </a:blip>
            <a:stretch>
              <a:fillRect l="-39531" t="0" r="0" b="0"/>
            </a:stretch>
          </a:blipFill>
        </p:spPr>
      </p:sp>
      <p:sp>
        <p:nvSpPr>
          <p:cNvPr name="Freeform 24" id="24"/>
          <p:cNvSpPr/>
          <p:nvPr/>
        </p:nvSpPr>
        <p:spPr>
          <a:xfrm flipH="false" flipV="false" rot="0">
            <a:off x="12018870" y="7144910"/>
            <a:ext cx="2906951" cy="752226"/>
          </a:xfrm>
          <a:custGeom>
            <a:avLst/>
            <a:gdLst/>
            <a:ahLst/>
            <a:cxnLst/>
            <a:rect r="r" b="b" t="t" l="l"/>
            <a:pathLst>
              <a:path h="752226" w="2906951">
                <a:moveTo>
                  <a:pt x="0" y="0"/>
                </a:moveTo>
                <a:lnTo>
                  <a:pt x="2906951" y="0"/>
                </a:lnTo>
                <a:lnTo>
                  <a:pt x="2906951" y="752225"/>
                </a:lnTo>
                <a:lnTo>
                  <a:pt x="0" y="752225"/>
                </a:lnTo>
                <a:lnTo>
                  <a:pt x="0" y="0"/>
                </a:lnTo>
                <a:close/>
              </a:path>
            </a:pathLst>
          </a:custGeom>
          <a:blipFill>
            <a:blip r:embed="rId6">
              <a:extLst>
                <a:ext uri="{96DAC541-7B7A-43D3-8B79-37D633B846F1}">
                  <asvg:svgBlip xmlns:asvg="http://schemas.microsoft.com/office/drawing/2016/SVG/main" r:embed="rId7"/>
                </a:ext>
              </a:extLst>
            </a:blip>
            <a:stretch>
              <a:fillRect l="-39531" t="0" r="0" b="0"/>
            </a:stretch>
          </a:blipFill>
        </p:spPr>
      </p:sp>
      <p:sp>
        <p:nvSpPr>
          <p:cNvPr name="Freeform 25" id="25"/>
          <p:cNvSpPr/>
          <p:nvPr/>
        </p:nvSpPr>
        <p:spPr>
          <a:xfrm flipH="false" flipV="false" rot="0">
            <a:off x="10565394" y="4605868"/>
            <a:ext cx="2906951" cy="752226"/>
          </a:xfrm>
          <a:custGeom>
            <a:avLst/>
            <a:gdLst/>
            <a:ahLst/>
            <a:cxnLst/>
            <a:rect r="r" b="b" t="t" l="l"/>
            <a:pathLst>
              <a:path h="752226" w="2906951">
                <a:moveTo>
                  <a:pt x="0" y="0"/>
                </a:moveTo>
                <a:lnTo>
                  <a:pt x="2906951" y="0"/>
                </a:lnTo>
                <a:lnTo>
                  <a:pt x="2906951" y="752226"/>
                </a:lnTo>
                <a:lnTo>
                  <a:pt x="0" y="752226"/>
                </a:lnTo>
                <a:lnTo>
                  <a:pt x="0" y="0"/>
                </a:lnTo>
                <a:close/>
              </a:path>
            </a:pathLst>
          </a:custGeom>
          <a:blipFill>
            <a:blip r:embed="rId6">
              <a:extLst>
                <a:ext uri="{96DAC541-7B7A-43D3-8B79-37D633B846F1}">
                  <asvg:svgBlip xmlns:asvg="http://schemas.microsoft.com/office/drawing/2016/SVG/main" r:embed="rId7"/>
                </a:ext>
              </a:extLst>
            </a:blip>
            <a:stretch>
              <a:fillRect l="-39531" t="0" r="0" b="0"/>
            </a:stretch>
          </a:blipFill>
        </p:spPr>
      </p:sp>
      <p:sp>
        <p:nvSpPr>
          <p:cNvPr name="Freeform 26" id="26"/>
          <p:cNvSpPr/>
          <p:nvPr/>
        </p:nvSpPr>
        <p:spPr>
          <a:xfrm flipH="false" flipV="false" rot="0">
            <a:off x="10565394" y="7144910"/>
            <a:ext cx="2906951" cy="752226"/>
          </a:xfrm>
          <a:custGeom>
            <a:avLst/>
            <a:gdLst/>
            <a:ahLst/>
            <a:cxnLst/>
            <a:rect r="r" b="b" t="t" l="l"/>
            <a:pathLst>
              <a:path h="752226" w="2906951">
                <a:moveTo>
                  <a:pt x="0" y="0"/>
                </a:moveTo>
                <a:lnTo>
                  <a:pt x="2906951" y="0"/>
                </a:lnTo>
                <a:lnTo>
                  <a:pt x="2906951" y="752225"/>
                </a:lnTo>
                <a:lnTo>
                  <a:pt x="0" y="752225"/>
                </a:lnTo>
                <a:lnTo>
                  <a:pt x="0" y="0"/>
                </a:lnTo>
                <a:close/>
              </a:path>
            </a:pathLst>
          </a:custGeom>
          <a:blipFill>
            <a:blip r:embed="rId6">
              <a:extLst>
                <a:ext uri="{96DAC541-7B7A-43D3-8B79-37D633B846F1}">
                  <asvg:svgBlip xmlns:asvg="http://schemas.microsoft.com/office/drawing/2016/SVG/main" r:embed="rId7"/>
                </a:ext>
              </a:extLst>
            </a:blip>
            <a:stretch>
              <a:fillRect l="-39531" t="0" r="0" b="0"/>
            </a:stretch>
          </a:blipFill>
        </p:spPr>
      </p:sp>
      <p:sp>
        <p:nvSpPr>
          <p:cNvPr name="TextBox 27" id="27"/>
          <p:cNvSpPr txBox="true"/>
          <p:nvPr/>
        </p:nvSpPr>
        <p:spPr>
          <a:xfrm rot="0">
            <a:off x="1028700" y="1370708"/>
            <a:ext cx="7336962" cy="1819275"/>
          </a:xfrm>
          <a:prstGeom prst="rect">
            <a:avLst/>
          </a:prstGeom>
        </p:spPr>
        <p:txBody>
          <a:bodyPr anchor="t" rtlCol="false" tIns="0" lIns="0" bIns="0" rIns="0">
            <a:spAutoFit/>
          </a:bodyPr>
          <a:lstStyle/>
          <a:p>
            <a:pPr algn="l">
              <a:lnSpc>
                <a:spcPts val="6981"/>
              </a:lnSpc>
            </a:pPr>
            <a:r>
              <a:rPr lang="en-US" sz="5817" b="true">
                <a:solidFill>
                  <a:srgbClr val="0C3E80"/>
                </a:solidFill>
                <a:latin typeface="Poppins Semi-Bold"/>
                <a:ea typeface="Poppins Semi-Bold"/>
                <a:cs typeface="Poppins Semi-Bold"/>
                <a:sym typeface="Poppins Semi-Bold"/>
              </a:rPr>
              <a:t>PROJECT WORKFLOW</a:t>
            </a:r>
          </a:p>
        </p:txBody>
      </p:sp>
      <p:sp>
        <p:nvSpPr>
          <p:cNvPr name="TextBox 28" id="28"/>
          <p:cNvSpPr txBox="true"/>
          <p:nvPr/>
        </p:nvSpPr>
        <p:spPr>
          <a:xfrm rot="0">
            <a:off x="1050161" y="3389909"/>
            <a:ext cx="11879449" cy="368300"/>
          </a:xfrm>
          <a:prstGeom prst="rect">
            <a:avLst/>
          </a:prstGeom>
        </p:spPr>
        <p:txBody>
          <a:bodyPr anchor="t" rtlCol="false" tIns="0" lIns="0" bIns="0" rIns="0">
            <a:spAutoFit/>
          </a:bodyPr>
          <a:lstStyle/>
          <a:p>
            <a:pPr algn="l" marL="0" indent="0" lvl="0">
              <a:lnSpc>
                <a:spcPts val="2800"/>
              </a:lnSpc>
            </a:pPr>
            <a:r>
              <a:rPr lang="en-US" sz="2000" spc="48">
                <a:solidFill>
                  <a:srgbClr val="000000"/>
                </a:solidFill>
                <a:latin typeface="Poppins"/>
                <a:ea typeface="Poppins"/>
                <a:cs typeface="Poppins"/>
                <a:sym typeface="Poppins"/>
              </a:rPr>
              <a:t>Generating output from input has the following steps-</a:t>
            </a:r>
          </a:p>
        </p:txBody>
      </p:sp>
      <p:sp>
        <p:nvSpPr>
          <p:cNvPr name="TextBox 29" id="29"/>
          <p:cNvSpPr txBox="true"/>
          <p:nvPr/>
        </p:nvSpPr>
        <p:spPr>
          <a:xfrm rot="0">
            <a:off x="2170711" y="4815572"/>
            <a:ext cx="4097722" cy="315251"/>
          </a:xfrm>
          <a:prstGeom prst="rect">
            <a:avLst/>
          </a:prstGeom>
        </p:spPr>
        <p:txBody>
          <a:bodyPr anchor="t" rtlCol="false" tIns="0" lIns="0" bIns="0" rIns="0">
            <a:spAutoFit/>
          </a:bodyPr>
          <a:lstStyle/>
          <a:p>
            <a:pPr algn="l" marL="0" indent="0" lvl="0">
              <a:lnSpc>
                <a:spcPts val="2351"/>
              </a:lnSpc>
            </a:pPr>
            <a:r>
              <a:rPr lang="en-US" b="true" sz="2099" spc="20">
                <a:solidFill>
                  <a:srgbClr val="000000"/>
                </a:solidFill>
                <a:latin typeface="Poppins Semi-Bold"/>
                <a:ea typeface="Poppins Semi-Bold"/>
                <a:cs typeface="Poppins Semi-Bold"/>
                <a:sym typeface="Poppins Semi-Bold"/>
              </a:rPr>
              <a:t>Document Classification</a:t>
            </a:r>
          </a:p>
        </p:txBody>
      </p:sp>
      <p:sp>
        <p:nvSpPr>
          <p:cNvPr name="TextBox 30" id="30"/>
          <p:cNvSpPr txBox="true"/>
          <p:nvPr/>
        </p:nvSpPr>
        <p:spPr>
          <a:xfrm rot="0">
            <a:off x="2170711" y="7354614"/>
            <a:ext cx="3990531" cy="315251"/>
          </a:xfrm>
          <a:prstGeom prst="rect">
            <a:avLst/>
          </a:prstGeom>
        </p:spPr>
        <p:txBody>
          <a:bodyPr anchor="t" rtlCol="false" tIns="0" lIns="0" bIns="0" rIns="0">
            <a:spAutoFit/>
          </a:bodyPr>
          <a:lstStyle/>
          <a:p>
            <a:pPr algn="l" marL="0" indent="0" lvl="0">
              <a:lnSpc>
                <a:spcPts val="2351"/>
              </a:lnSpc>
            </a:pPr>
            <a:r>
              <a:rPr lang="en-US" b="true" sz="2099" spc="20">
                <a:solidFill>
                  <a:srgbClr val="000000"/>
                </a:solidFill>
                <a:latin typeface="Poppins Semi-Bold"/>
                <a:ea typeface="Poppins Semi-Bold"/>
                <a:cs typeface="Poppins Semi-Bold"/>
                <a:sym typeface="Poppins Semi-Bold"/>
              </a:rPr>
              <a:t>Image Detection</a:t>
            </a:r>
          </a:p>
        </p:txBody>
      </p:sp>
      <p:sp>
        <p:nvSpPr>
          <p:cNvPr name="TextBox 31" id="31"/>
          <p:cNvSpPr txBox="true"/>
          <p:nvPr/>
        </p:nvSpPr>
        <p:spPr>
          <a:xfrm rot="0">
            <a:off x="9998272" y="4815572"/>
            <a:ext cx="2811428" cy="315251"/>
          </a:xfrm>
          <a:prstGeom prst="rect">
            <a:avLst/>
          </a:prstGeom>
        </p:spPr>
        <p:txBody>
          <a:bodyPr anchor="t" rtlCol="false" tIns="0" lIns="0" bIns="0" rIns="0">
            <a:spAutoFit/>
          </a:bodyPr>
          <a:lstStyle/>
          <a:p>
            <a:pPr algn="l" marL="0" indent="0" lvl="0">
              <a:lnSpc>
                <a:spcPts val="2351"/>
              </a:lnSpc>
            </a:pPr>
            <a:r>
              <a:rPr lang="en-US" b="true" sz="2099" spc="20">
                <a:solidFill>
                  <a:srgbClr val="000000"/>
                </a:solidFill>
                <a:latin typeface="Poppins Semi-Bold"/>
                <a:ea typeface="Poppins Semi-Bold"/>
                <a:cs typeface="Poppins Semi-Bold"/>
                <a:sym typeface="Poppins Semi-Bold"/>
              </a:rPr>
              <a:t>OCR Processing</a:t>
            </a:r>
          </a:p>
        </p:txBody>
      </p:sp>
      <p:sp>
        <p:nvSpPr>
          <p:cNvPr name="TextBox 32" id="32"/>
          <p:cNvSpPr txBox="true"/>
          <p:nvPr/>
        </p:nvSpPr>
        <p:spPr>
          <a:xfrm rot="0">
            <a:off x="9998272" y="7354614"/>
            <a:ext cx="4803714" cy="315251"/>
          </a:xfrm>
          <a:prstGeom prst="rect">
            <a:avLst/>
          </a:prstGeom>
        </p:spPr>
        <p:txBody>
          <a:bodyPr anchor="t" rtlCol="false" tIns="0" lIns="0" bIns="0" rIns="0">
            <a:spAutoFit/>
          </a:bodyPr>
          <a:lstStyle/>
          <a:p>
            <a:pPr algn="l" marL="0" indent="0" lvl="0">
              <a:lnSpc>
                <a:spcPts val="2351"/>
              </a:lnSpc>
            </a:pPr>
            <a:r>
              <a:rPr lang="en-US" b="true" sz="2099" spc="20">
                <a:solidFill>
                  <a:srgbClr val="000000"/>
                </a:solidFill>
                <a:latin typeface="Poppins Semi-Bold"/>
                <a:ea typeface="Poppins Semi-Bold"/>
                <a:cs typeface="Poppins Semi-Bold"/>
                <a:sym typeface="Poppins Semi-Bold"/>
              </a:rPr>
              <a:t>Matching &amp; Output</a:t>
            </a:r>
          </a:p>
        </p:txBody>
      </p:sp>
      <p:sp>
        <p:nvSpPr>
          <p:cNvPr name="TextBox 33" id="33"/>
          <p:cNvSpPr txBox="true"/>
          <p:nvPr/>
        </p:nvSpPr>
        <p:spPr>
          <a:xfrm rot="0">
            <a:off x="1155737" y="4750211"/>
            <a:ext cx="424128" cy="421070"/>
          </a:xfrm>
          <a:prstGeom prst="rect">
            <a:avLst/>
          </a:prstGeom>
        </p:spPr>
        <p:txBody>
          <a:bodyPr anchor="t" rtlCol="false" tIns="0" lIns="0" bIns="0" rIns="0">
            <a:spAutoFit/>
          </a:bodyPr>
          <a:lstStyle/>
          <a:p>
            <a:pPr algn="ctr" marL="0" indent="0" lvl="0">
              <a:lnSpc>
                <a:spcPts val="3104"/>
              </a:lnSpc>
            </a:pPr>
            <a:r>
              <a:rPr lang="en-US" b="true" sz="2772" spc="27">
                <a:solidFill>
                  <a:srgbClr val="013064"/>
                </a:solidFill>
                <a:latin typeface="Poppins Semi-Bold"/>
                <a:ea typeface="Poppins Semi-Bold"/>
                <a:cs typeface="Poppins Semi-Bold"/>
                <a:sym typeface="Poppins Semi-Bold"/>
              </a:rPr>
              <a:t>1</a:t>
            </a:r>
          </a:p>
        </p:txBody>
      </p:sp>
      <p:sp>
        <p:nvSpPr>
          <p:cNvPr name="TextBox 34" id="34"/>
          <p:cNvSpPr txBox="true"/>
          <p:nvPr/>
        </p:nvSpPr>
        <p:spPr>
          <a:xfrm rot="0">
            <a:off x="1155737" y="7289253"/>
            <a:ext cx="424128" cy="421070"/>
          </a:xfrm>
          <a:prstGeom prst="rect">
            <a:avLst/>
          </a:prstGeom>
        </p:spPr>
        <p:txBody>
          <a:bodyPr anchor="t" rtlCol="false" tIns="0" lIns="0" bIns="0" rIns="0">
            <a:spAutoFit/>
          </a:bodyPr>
          <a:lstStyle/>
          <a:p>
            <a:pPr algn="ctr" marL="0" indent="0" lvl="0">
              <a:lnSpc>
                <a:spcPts val="3104"/>
              </a:lnSpc>
            </a:pPr>
            <a:r>
              <a:rPr lang="en-US" b="true" sz="2772" spc="27">
                <a:solidFill>
                  <a:srgbClr val="013064"/>
                </a:solidFill>
                <a:latin typeface="Poppins Semi-Bold"/>
                <a:ea typeface="Poppins Semi-Bold"/>
                <a:cs typeface="Poppins Semi-Bold"/>
                <a:sym typeface="Poppins Semi-Bold"/>
              </a:rPr>
              <a:t>2</a:t>
            </a:r>
          </a:p>
        </p:txBody>
      </p:sp>
      <p:sp>
        <p:nvSpPr>
          <p:cNvPr name="TextBox 35" id="35"/>
          <p:cNvSpPr txBox="true"/>
          <p:nvPr/>
        </p:nvSpPr>
        <p:spPr>
          <a:xfrm rot="0">
            <a:off x="8983298" y="4750211"/>
            <a:ext cx="424128" cy="421070"/>
          </a:xfrm>
          <a:prstGeom prst="rect">
            <a:avLst/>
          </a:prstGeom>
        </p:spPr>
        <p:txBody>
          <a:bodyPr anchor="t" rtlCol="false" tIns="0" lIns="0" bIns="0" rIns="0">
            <a:spAutoFit/>
          </a:bodyPr>
          <a:lstStyle/>
          <a:p>
            <a:pPr algn="ctr" marL="0" indent="0" lvl="0">
              <a:lnSpc>
                <a:spcPts val="3104"/>
              </a:lnSpc>
            </a:pPr>
            <a:r>
              <a:rPr lang="en-US" b="true" sz="2772" spc="27">
                <a:solidFill>
                  <a:srgbClr val="013064"/>
                </a:solidFill>
                <a:latin typeface="Poppins Semi-Bold"/>
                <a:ea typeface="Poppins Semi-Bold"/>
                <a:cs typeface="Poppins Semi-Bold"/>
                <a:sym typeface="Poppins Semi-Bold"/>
              </a:rPr>
              <a:t>3</a:t>
            </a:r>
          </a:p>
        </p:txBody>
      </p:sp>
      <p:sp>
        <p:nvSpPr>
          <p:cNvPr name="TextBox 36" id="36"/>
          <p:cNvSpPr txBox="true"/>
          <p:nvPr/>
        </p:nvSpPr>
        <p:spPr>
          <a:xfrm rot="0">
            <a:off x="8983298" y="7289253"/>
            <a:ext cx="424128" cy="421070"/>
          </a:xfrm>
          <a:prstGeom prst="rect">
            <a:avLst/>
          </a:prstGeom>
        </p:spPr>
        <p:txBody>
          <a:bodyPr anchor="t" rtlCol="false" tIns="0" lIns="0" bIns="0" rIns="0">
            <a:spAutoFit/>
          </a:bodyPr>
          <a:lstStyle/>
          <a:p>
            <a:pPr algn="ctr" marL="0" indent="0" lvl="0">
              <a:lnSpc>
                <a:spcPts val="3104"/>
              </a:lnSpc>
            </a:pPr>
            <a:r>
              <a:rPr lang="en-US" b="true" sz="2772" spc="27">
                <a:solidFill>
                  <a:srgbClr val="013064"/>
                </a:solidFill>
                <a:latin typeface="Poppins Semi-Bold"/>
                <a:ea typeface="Poppins Semi-Bold"/>
                <a:cs typeface="Poppins Semi-Bold"/>
                <a:sym typeface="Poppins Semi-Bold"/>
              </a:rPr>
              <a:t>4</a:t>
            </a:r>
          </a:p>
        </p:txBody>
      </p:sp>
      <p:sp>
        <p:nvSpPr>
          <p:cNvPr name="TextBox 37" id="37"/>
          <p:cNvSpPr txBox="true"/>
          <p:nvPr/>
        </p:nvSpPr>
        <p:spPr>
          <a:xfrm rot="0">
            <a:off x="2157742" y="5652968"/>
            <a:ext cx="5825128" cy="904872"/>
          </a:xfrm>
          <a:prstGeom prst="rect">
            <a:avLst/>
          </a:prstGeom>
        </p:spPr>
        <p:txBody>
          <a:bodyPr anchor="t" rtlCol="false" tIns="0" lIns="0" bIns="0" rIns="0">
            <a:spAutoFit/>
          </a:bodyPr>
          <a:lstStyle/>
          <a:p>
            <a:pPr algn="l" marL="0" indent="0" lvl="0">
              <a:lnSpc>
                <a:spcPts val="2387"/>
              </a:lnSpc>
            </a:pPr>
            <a:r>
              <a:rPr lang="en-US" sz="1705" spc="40">
                <a:solidFill>
                  <a:srgbClr val="FFFFFF"/>
                </a:solidFill>
                <a:latin typeface="Poppins"/>
                <a:ea typeface="Poppins"/>
                <a:cs typeface="Poppins"/>
                <a:sym typeface="Poppins"/>
              </a:rPr>
              <a:t>The model identifies whether the document is an Aadhaar card. If it's not, the process ends; if it is, it moves to the next step.</a:t>
            </a:r>
          </a:p>
        </p:txBody>
      </p:sp>
      <p:sp>
        <p:nvSpPr>
          <p:cNvPr name="TextBox 38" id="38"/>
          <p:cNvSpPr txBox="true"/>
          <p:nvPr/>
        </p:nvSpPr>
        <p:spPr>
          <a:xfrm rot="0">
            <a:off x="2157742" y="8192010"/>
            <a:ext cx="5825128" cy="607861"/>
          </a:xfrm>
          <a:prstGeom prst="rect">
            <a:avLst/>
          </a:prstGeom>
        </p:spPr>
        <p:txBody>
          <a:bodyPr anchor="t" rtlCol="false" tIns="0" lIns="0" bIns="0" rIns="0">
            <a:spAutoFit/>
          </a:bodyPr>
          <a:lstStyle/>
          <a:p>
            <a:pPr algn="l" marL="0" indent="0" lvl="0">
              <a:lnSpc>
                <a:spcPts val="2387"/>
              </a:lnSpc>
            </a:pPr>
            <a:r>
              <a:rPr lang="en-US" sz="1705" spc="40">
                <a:solidFill>
                  <a:srgbClr val="FFFFFF"/>
                </a:solidFill>
                <a:latin typeface="Poppins"/>
                <a:ea typeface="Poppins"/>
                <a:cs typeface="Poppins"/>
                <a:sym typeface="Poppins"/>
              </a:rPr>
              <a:t>The detection model scans the Aadhaar document for any signs of tampering or anomalies.</a:t>
            </a:r>
          </a:p>
        </p:txBody>
      </p:sp>
      <p:sp>
        <p:nvSpPr>
          <p:cNvPr name="TextBox 39" id="39"/>
          <p:cNvSpPr txBox="true"/>
          <p:nvPr/>
        </p:nvSpPr>
        <p:spPr>
          <a:xfrm rot="0">
            <a:off x="9985303" y="5652968"/>
            <a:ext cx="5825128" cy="607861"/>
          </a:xfrm>
          <a:prstGeom prst="rect">
            <a:avLst/>
          </a:prstGeom>
        </p:spPr>
        <p:txBody>
          <a:bodyPr anchor="t" rtlCol="false" tIns="0" lIns="0" bIns="0" rIns="0">
            <a:spAutoFit/>
          </a:bodyPr>
          <a:lstStyle/>
          <a:p>
            <a:pPr algn="l" marL="0" indent="0" lvl="0">
              <a:lnSpc>
                <a:spcPts val="2387"/>
              </a:lnSpc>
            </a:pPr>
            <a:r>
              <a:rPr lang="en-US" sz="1705" spc="40">
                <a:solidFill>
                  <a:srgbClr val="FFFFFF"/>
                </a:solidFill>
                <a:latin typeface="Poppins"/>
                <a:ea typeface="Poppins"/>
                <a:cs typeface="Poppins"/>
                <a:sym typeface="Poppins"/>
              </a:rPr>
              <a:t>ext is extracted from the document using OCR for comparison and verification.</a:t>
            </a:r>
          </a:p>
        </p:txBody>
      </p:sp>
      <p:sp>
        <p:nvSpPr>
          <p:cNvPr name="TextBox 40" id="40"/>
          <p:cNvSpPr txBox="true"/>
          <p:nvPr/>
        </p:nvSpPr>
        <p:spPr>
          <a:xfrm rot="0">
            <a:off x="9985303" y="8192010"/>
            <a:ext cx="5825128" cy="904872"/>
          </a:xfrm>
          <a:prstGeom prst="rect">
            <a:avLst/>
          </a:prstGeom>
        </p:spPr>
        <p:txBody>
          <a:bodyPr anchor="t" rtlCol="false" tIns="0" lIns="0" bIns="0" rIns="0">
            <a:spAutoFit/>
          </a:bodyPr>
          <a:lstStyle/>
          <a:p>
            <a:pPr algn="l" marL="0" indent="0" lvl="0">
              <a:lnSpc>
                <a:spcPts val="2387"/>
              </a:lnSpc>
            </a:pPr>
            <a:r>
              <a:rPr lang="en-US" sz="1705" spc="40">
                <a:solidFill>
                  <a:srgbClr val="FFFFFF"/>
                </a:solidFill>
                <a:latin typeface="Poppins"/>
                <a:ea typeface="Poppins"/>
                <a:cs typeface="Poppins"/>
                <a:sym typeface="Poppins"/>
              </a:rPr>
              <a:t>The extracted data is compared to verify authenticity, and the results, including matching scores, are provided in an Excel file.</a:t>
            </a:r>
          </a:p>
        </p:txBody>
      </p:sp>
      <p:grpSp>
        <p:nvGrpSpPr>
          <p:cNvPr name="Group 41" id="41"/>
          <p:cNvGrpSpPr/>
          <p:nvPr/>
        </p:nvGrpSpPr>
        <p:grpSpPr>
          <a:xfrm rot="0">
            <a:off x="8682048" y="1294311"/>
            <a:ext cx="620165" cy="620165"/>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43" id="43"/>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44" id="44"/>
          <p:cNvGrpSpPr/>
          <p:nvPr/>
        </p:nvGrpSpPr>
        <p:grpSpPr>
          <a:xfrm rot="0">
            <a:off x="9261394" y="-948882"/>
            <a:ext cx="1752322" cy="1752322"/>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46" id="46"/>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AutoShape 47" id="47"/>
          <p:cNvSpPr/>
          <p:nvPr/>
        </p:nvSpPr>
        <p:spPr>
          <a:xfrm flipV="true">
            <a:off x="1062037" y="609433"/>
            <a:ext cx="0" cy="422525"/>
          </a:xfrm>
          <a:prstGeom prst="line">
            <a:avLst/>
          </a:prstGeom>
          <a:ln cap="flat" w="66675">
            <a:solidFill>
              <a:srgbClr val="013165"/>
            </a:solidFill>
            <a:prstDash val="solid"/>
            <a:headEnd type="none" len="sm" w="sm"/>
            <a:tailEnd type="none" len="sm" w="sm"/>
          </a:ln>
        </p:spPr>
      </p:sp>
      <p:sp>
        <p:nvSpPr>
          <p:cNvPr name="TextBox 48" id="48"/>
          <p:cNvSpPr txBox="true"/>
          <p:nvPr/>
        </p:nvSpPr>
        <p:spPr>
          <a:xfrm rot="0">
            <a:off x="1351133" y="609433"/>
            <a:ext cx="1411122" cy="43895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true" flipV="false" rot="2785693">
            <a:off x="-2991759" y="-3448829"/>
            <a:ext cx="8534093" cy="8555482"/>
          </a:xfrm>
          <a:custGeom>
            <a:avLst/>
            <a:gdLst/>
            <a:ahLst/>
            <a:cxnLst/>
            <a:rect r="r" b="b" t="t" l="l"/>
            <a:pathLst>
              <a:path h="8555482" w="8534093">
                <a:moveTo>
                  <a:pt x="8534093" y="0"/>
                </a:moveTo>
                <a:lnTo>
                  <a:pt x="0" y="0"/>
                </a:lnTo>
                <a:lnTo>
                  <a:pt x="0" y="8555481"/>
                </a:lnTo>
                <a:lnTo>
                  <a:pt x="8534093" y="8555481"/>
                </a:lnTo>
                <a:lnTo>
                  <a:pt x="8534093"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62037" y="609433"/>
            <a:ext cx="0" cy="422525"/>
          </a:xfrm>
          <a:prstGeom prst="line">
            <a:avLst/>
          </a:prstGeom>
          <a:ln cap="flat" w="66675">
            <a:solidFill>
              <a:srgbClr val="013165"/>
            </a:solidFill>
            <a:prstDash val="solid"/>
            <a:headEnd type="none" len="sm" w="sm"/>
            <a:tailEnd type="none" len="sm" w="sm"/>
          </a:ln>
        </p:spPr>
      </p:sp>
      <p:sp>
        <p:nvSpPr>
          <p:cNvPr name="Freeform 4" id="4"/>
          <p:cNvSpPr/>
          <p:nvPr/>
        </p:nvSpPr>
        <p:spPr>
          <a:xfrm flipH="false" flipV="false" rot="0">
            <a:off x="9142770" y="1391534"/>
            <a:ext cx="7893062" cy="8147677"/>
          </a:xfrm>
          <a:custGeom>
            <a:avLst/>
            <a:gdLst/>
            <a:ahLst/>
            <a:cxnLst/>
            <a:rect r="r" b="b" t="t" l="l"/>
            <a:pathLst>
              <a:path h="8147677" w="7893062">
                <a:moveTo>
                  <a:pt x="0" y="0"/>
                </a:moveTo>
                <a:lnTo>
                  <a:pt x="7893062" y="0"/>
                </a:lnTo>
                <a:lnTo>
                  <a:pt x="7893062" y="8147677"/>
                </a:lnTo>
                <a:lnTo>
                  <a:pt x="0" y="8147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58249" y="5553985"/>
            <a:ext cx="1598853" cy="3985226"/>
          </a:xfrm>
          <a:custGeom>
            <a:avLst/>
            <a:gdLst/>
            <a:ahLst/>
            <a:cxnLst/>
            <a:rect r="r" b="b" t="t" l="l"/>
            <a:pathLst>
              <a:path h="3985226" w="1598853">
                <a:moveTo>
                  <a:pt x="0" y="0"/>
                </a:moveTo>
                <a:lnTo>
                  <a:pt x="1598853" y="0"/>
                </a:lnTo>
                <a:lnTo>
                  <a:pt x="1598853" y="3985226"/>
                </a:lnTo>
                <a:lnTo>
                  <a:pt x="0" y="3985226"/>
                </a:lnTo>
                <a:lnTo>
                  <a:pt x="0" y="0"/>
                </a:lnTo>
                <a:close/>
              </a:path>
            </a:pathLst>
          </a:custGeom>
          <a:blipFill>
            <a:blip r:embed="rId4">
              <a:extLst>
                <a:ext uri="{96DAC541-7B7A-43D3-8B79-37D633B846F1}">
                  <asvg:svgBlip xmlns:asvg="http://schemas.microsoft.com/office/drawing/2016/SVG/main" r:embed="rId5"/>
                </a:ext>
              </a:extLst>
            </a:blip>
            <a:stretch>
              <a:fillRect l="-393670" t="-104447" r="0" b="0"/>
            </a:stretch>
          </a:blipFill>
        </p:spPr>
      </p:sp>
      <p:grpSp>
        <p:nvGrpSpPr>
          <p:cNvPr name="Group 6" id="6"/>
          <p:cNvGrpSpPr/>
          <p:nvPr/>
        </p:nvGrpSpPr>
        <p:grpSpPr>
          <a:xfrm rot="0">
            <a:off x="10913215" y="1607738"/>
            <a:ext cx="995571" cy="9955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2F2"/>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9" id="9"/>
          <p:cNvGrpSpPr/>
          <p:nvPr/>
        </p:nvGrpSpPr>
        <p:grpSpPr>
          <a:xfrm rot="0">
            <a:off x="11597454" y="3643349"/>
            <a:ext cx="995571" cy="9955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2F2"/>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2" id="12"/>
          <p:cNvGrpSpPr/>
          <p:nvPr/>
        </p:nvGrpSpPr>
        <p:grpSpPr>
          <a:xfrm rot="0">
            <a:off x="11597454" y="6275473"/>
            <a:ext cx="995571" cy="9955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2F2"/>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5" id="15"/>
          <p:cNvGrpSpPr/>
          <p:nvPr/>
        </p:nvGrpSpPr>
        <p:grpSpPr>
          <a:xfrm rot="0">
            <a:off x="10913215" y="8312694"/>
            <a:ext cx="995571" cy="99557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2F2"/>
            </a:soli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18" id="18"/>
          <p:cNvGrpSpPr/>
          <p:nvPr/>
        </p:nvGrpSpPr>
        <p:grpSpPr>
          <a:xfrm rot="0">
            <a:off x="6775672" y="1537300"/>
            <a:ext cx="620165" cy="62016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21" id="21"/>
          <p:cNvGrpSpPr/>
          <p:nvPr/>
        </p:nvGrpSpPr>
        <p:grpSpPr>
          <a:xfrm rot="0">
            <a:off x="7262476" y="-499642"/>
            <a:ext cx="1752322" cy="175232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Freeform 24" id="24"/>
          <p:cNvSpPr/>
          <p:nvPr/>
        </p:nvSpPr>
        <p:spPr>
          <a:xfrm flipH="false" flipV="false" rot="0">
            <a:off x="11097387" y="1902529"/>
            <a:ext cx="627228" cy="441410"/>
          </a:xfrm>
          <a:custGeom>
            <a:avLst/>
            <a:gdLst/>
            <a:ahLst/>
            <a:cxnLst/>
            <a:rect r="r" b="b" t="t" l="l"/>
            <a:pathLst>
              <a:path h="441410" w="627228">
                <a:moveTo>
                  <a:pt x="0" y="0"/>
                </a:moveTo>
                <a:lnTo>
                  <a:pt x="627228" y="0"/>
                </a:lnTo>
                <a:lnTo>
                  <a:pt x="627228" y="441410"/>
                </a:lnTo>
                <a:lnTo>
                  <a:pt x="0" y="441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1765961" y="3920430"/>
            <a:ext cx="627228" cy="441410"/>
          </a:xfrm>
          <a:custGeom>
            <a:avLst/>
            <a:gdLst/>
            <a:ahLst/>
            <a:cxnLst/>
            <a:rect r="r" b="b" t="t" l="l"/>
            <a:pathLst>
              <a:path h="441410" w="627228">
                <a:moveTo>
                  <a:pt x="0" y="0"/>
                </a:moveTo>
                <a:lnTo>
                  <a:pt x="627229" y="0"/>
                </a:lnTo>
                <a:lnTo>
                  <a:pt x="627229" y="441410"/>
                </a:lnTo>
                <a:lnTo>
                  <a:pt x="0" y="441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1748306" y="6594626"/>
            <a:ext cx="627228" cy="441410"/>
          </a:xfrm>
          <a:custGeom>
            <a:avLst/>
            <a:gdLst/>
            <a:ahLst/>
            <a:cxnLst/>
            <a:rect r="r" b="b" t="t" l="l"/>
            <a:pathLst>
              <a:path h="441410" w="627228">
                <a:moveTo>
                  <a:pt x="0" y="0"/>
                </a:moveTo>
                <a:lnTo>
                  <a:pt x="627229" y="0"/>
                </a:lnTo>
                <a:lnTo>
                  <a:pt x="627229" y="441410"/>
                </a:lnTo>
                <a:lnTo>
                  <a:pt x="0" y="441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1079732" y="8598602"/>
            <a:ext cx="627228" cy="441410"/>
          </a:xfrm>
          <a:custGeom>
            <a:avLst/>
            <a:gdLst/>
            <a:ahLst/>
            <a:cxnLst/>
            <a:rect r="r" b="b" t="t" l="l"/>
            <a:pathLst>
              <a:path h="441410" w="627228">
                <a:moveTo>
                  <a:pt x="0" y="0"/>
                </a:moveTo>
                <a:lnTo>
                  <a:pt x="627228" y="0"/>
                </a:lnTo>
                <a:lnTo>
                  <a:pt x="627228" y="441410"/>
                </a:lnTo>
                <a:lnTo>
                  <a:pt x="0" y="441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802576" y="2931961"/>
            <a:ext cx="8729886" cy="933450"/>
          </a:xfrm>
          <a:prstGeom prst="rect">
            <a:avLst/>
          </a:prstGeom>
        </p:spPr>
        <p:txBody>
          <a:bodyPr anchor="t" rtlCol="false" tIns="0" lIns="0" bIns="0" rIns="0">
            <a:spAutoFit/>
          </a:bodyPr>
          <a:lstStyle/>
          <a:p>
            <a:pPr algn="l">
              <a:lnSpc>
                <a:spcPts val="6981"/>
              </a:lnSpc>
            </a:pPr>
            <a:r>
              <a:rPr lang="en-US" sz="5817" b="true">
                <a:solidFill>
                  <a:srgbClr val="0C3E80"/>
                </a:solidFill>
                <a:latin typeface="Poppins Semi-Bold"/>
                <a:ea typeface="Poppins Semi-Bold"/>
                <a:cs typeface="Poppins Semi-Bold"/>
                <a:sym typeface="Poppins Semi-Bold"/>
              </a:rPr>
              <a:t>UPLOADING FILES</a:t>
            </a:r>
          </a:p>
        </p:txBody>
      </p:sp>
      <p:sp>
        <p:nvSpPr>
          <p:cNvPr name="TextBox 29" id="29"/>
          <p:cNvSpPr txBox="true"/>
          <p:nvPr/>
        </p:nvSpPr>
        <p:spPr>
          <a:xfrm rot="0">
            <a:off x="12446155" y="1898316"/>
            <a:ext cx="3202385" cy="385861"/>
          </a:xfrm>
          <a:prstGeom prst="rect">
            <a:avLst/>
          </a:prstGeom>
        </p:spPr>
        <p:txBody>
          <a:bodyPr anchor="t" rtlCol="false" tIns="0" lIns="0" bIns="0" rIns="0">
            <a:spAutoFit/>
          </a:bodyPr>
          <a:lstStyle/>
          <a:p>
            <a:pPr algn="l">
              <a:lnSpc>
                <a:spcPts val="2815"/>
              </a:lnSpc>
            </a:pPr>
            <a:r>
              <a:rPr lang="en-US" sz="2346" b="true">
                <a:solidFill>
                  <a:srgbClr val="FFFFFF"/>
                </a:solidFill>
                <a:latin typeface="Poppins Semi-Bold"/>
                <a:ea typeface="Poppins Semi-Bold"/>
                <a:cs typeface="Poppins Semi-Bold"/>
                <a:sym typeface="Poppins Semi-Bold"/>
              </a:rPr>
              <a:t>ZIP files</a:t>
            </a:r>
          </a:p>
        </p:txBody>
      </p:sp>
      <p:sp>
        <p:nvSpPr>
          <p:cNvPr name="TextBox 30" id="30"/>
          <p:cNvSpPr txBox="true"/>
          <p:nvPr/>
        </p:nvSpPr>
        <p:spPr>
          <a:xfrm rot="0">
            <a:off x="13089301" y="3933927"/>
            <a:ext cx="3202385" cy="385861"/>
          </a:xfrm>
          <a:prstGeom prst="rect">
            <a:avLst/>
          </a:prstGeom>
        </p:spPr>
        <p:txBody>
          <a:bodyPr anchor="t" rtlCol="false" tIns="0" lIns="0" bIns="0" rIns="0">
            <a:spAutoFit/>
          </a:bodyPr>
          <a:lstStyle/>
          <a:p>
            <a:pPr algn="l">
              <a:lnSpc>
                <a:spcPts val="2815"/>
              </a:lnSpc>
            </a:pPr>
            <a:r>
              <a:rPr lang="en-US" sz="2346" b="true">
                <a:solidFill>
                  <a:srgbClr val="FFFFFF"/>
                </a:solidFill>
                <a:latin typeface="Poppins Semi-Bold"/>
                <a:ea typeface="Poppins Semi-Bold"/>
                <a:cs typeface="Poppins Semi-Bold"/>
                <a:sym typeface="Poppins Semi-Bold"/>
              </a:rPr>
              <a:t>Excel files</a:t>
            </a:r>
          </a:p>
        </p:txBody>
      </p:sp>
      <p:sp>
        <p:nvSpPr>
          <p:cNvPr name="TextBox 31" id="31"/>
          <p:cNvSpPr txBox="true"/>
          <p:nvPr/>
        </p:nvSpPr>
        <p:spPr>
          <a:xfrm rot="0">
            <a:off x="13018681" y="6574878"/>
            <a:ext cx="4160320" cy="385861"/>
          </a:xfrm>
          <a:prstGeom prst="rect">
            <a:avLst/>
          </a:prstGeom>
        </p:spPr>
        <p:txBody>
          <a:bodyPr anchor="t" rtlCol="false" tIns="0" lIns="0" bIns="0" rIns="0">
            <a:spAutoFit/>
          </a:bodyPr>
          <a:lstStyle/>
          <a:p>
            <a:pPr algn="l">
              <a:lnSpc>
                <a:spcPts val="2815"/>
              </a:lnSpc>
            </a:pPr>
            <a:r>
              <a:rPr lang="en-US" sz="2346" b="true">
                <a:solidFill>
                  <a:srgbClr val="FFFFFF"/>
                </a:solidFill>
                <a:latin typeface="Poppins Semi-Bold"/>
                <a:ea typeface="Poppins Semi-Bold"/>
                <a:cs typeface="Poppins Semi-Bold"/>
                <a:sym typeface="Poppins Semi-Bold"/>
              </a:rPr>
              <a:t>Easy input</a:t>
            </a:r>
          </a:p>
        </p:txBody>
      </p:sp>
      <p:sp>
        <p:nvSpPr>
          <p:cNvPr name="TextBox 32" id="32"/>
          <p:cNvSpPr txBox="true"/>
          <p:nvPr/>
        </p:nvSpPr>
        <p:spPr>
          <a:xfrm rot="0">
            <a:off x="12375535" y="8612099"/>
            <a:ext cx="4218818" cy="385861"/>
          </a:xfrm>
          <a:prstGeom prst="rect">
            <a:avLst/>
          </a:prstGeom>
        </p:spPr>
        <p:txBody>
          <a:bodyPr anchor="t" rtlCol="false" tIns="0" lIns="0" bIns="0" rIns="0">
            <a:spAutoFit/>
          </a:bodyPr>
          <a:lstStyle/>
          <a:p>
            <a:pPr algn="l">
              <a:lnSpc>
                <a:spcPts val="2815"/>
              </a:lnSpc>
            </a:pPr>
            <a:r>
              <a:rPr lang="en-US" sz="2346" b="true">
                <a:solidFill>
                  <a:srgbClr val="FFFFFF"/>
                </a:solidFill>
                <a:latin typeface="Poppins Semi-Bold"/>
                <a:ea typeface="Poppins Semi-Bold"/>
                <a:cs typeface="Poppins Semi-Bold"/>
                <a:sym typeface="Poppins Semi-Bold"/>
              </a:rPr>
              <a:t>Efficient output</a:t>
            </a:r>
          </a:p>
        </p:txBody>
      </p:sp>
      <p:sp>
        <p:nvSpPr>
          <p:cNvPr name="TextBox 33" id="33"/>
          <p:cNvSpPr txBox="true"/>
          <p:nvPr/>
        </p:nvSpPr>
        <p:spPr>
          <a:xfrm rot="0">
            <a:off x="802576" y="4402038"/>
            <a:ext cx="8212222" cy="1909445"/>
          </a:xfrm>
          <a:prstGeom prst="rect">
            <a:avLst/>
          </a:prstGeom>
        </p:spPr>
        <p:txBody>
          <a:bodyPr anchor="t" rtlCol="false" tIns="0" lIns="0" bIns="0" rIns="0">
            <a:spAutoFit/>
          </a:bodyPr>
          <a:lstStyle/>
          <a:p>
            <a:pPr algn="l" marL="0" indent="0" lvl="0">
              <a:lnSpc>
                <a:spcPts val="3040"/>
              </a:lnSpc>
            </a:pPr>
            <a:r>
              <a:rPr lang="en-US" sz="2000" spc="48">
                <a:solidFill>
                  <a:srgbClr val="000000"/>
                </a:solidFill>
                <a:latin typeface="Poppins"/>
                <a:ea typeface="Poppins"/>
                <a:cs typeface="Poppins"/>
                <a:sym typeface="Poppins"/>
              </a:rPr>
              <a:t>Users provide a ZIP file with Aadhaar images and an Excel file with metadata. The system classifies the images, detects tampering, and extracts text via OCR. It compares the extracted data with the metadata and generates an output Excel file with matching scores and fraud detection results.</a:t>
            </a:r>
          </a:p>
        </p:txBody>
      </p:sp>
      <p:sp>
        <p:nvSpPr>
          <p:cNvPr name="TextBox 34" id="34"/>
          <p:cNvSpPr txBox="true"/>
          <p:nvPr/>
        </p:nvSpPr>
        <p:spPr>
          <a:xfrm rot="0">
            <a:off x="1351133" y="609433"/>
            <a:ext cx="1411122" cy="43895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7</a:t>
            </a:r>
          </a:p>
        </p:txBody>
      </p:sp>
      <p:sp>
        <p:nvSpPr>
          <p:cNvPr name="Freeform 35" id="35"/>
          <p:cNvSpPr/>
          <p:nvPr/>
        </p:nvSpPr>
        <p:spPr>
          <a:xfrm flipH="true" flipV="false" rot="-5863608">
            <a:off x="16051914" y="-192690"/>
            <a:ext cx="3942056" cy="3338166"/>
          </a:xfrm>
          <a:custGeom>
            <a:avLst/>
            <a:gdLst/>
            <a:ahLst/>
            <a:cxnLst/>
            <a:rect r="r" b="b" t="t" l="l"/>
            <a:pathLst>
              <a:path h="3338166" w="3942056">
                <a:moveTo>
                  <a:pt x="3942056" y="0"/>
                </a:moveTo>
                <a:lnTo>
                  <a:pt x="0" y="0"/>
                </a:lnTo>
                <a:lnTo>
                  <a:pt x="0" y="3338166"/>
                </a:lnTo>
                <a:lnTo>
                  <a:pt x="3942056" y="3338166"/>
                </a:lnTo>
                <a:lnTo>
                  <a:pt x="3942056" y="0"/>
                </a:lnTo>
                <a:close/>
              </a:path>
            </a:pathLst>
          </a:custGeom>
          <a:blipFill>
            <a:blip r:embed="rId8">
              <a:extLst>
                <a:ext uri="{96DAC541-7B7A-43D3-8B79-37D633B846F1}">
                  <asvg:svgBlip xmlns:asvg="http://schemas.microsoft.com/office/drawing/2016/SVG/main" r:embed="rId9"/>
                </a:ext>
              </a:extLst>
            </a:blip>
            <a:stretch>
              <a:fillRect l="0" t="0" r="-109088"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5008063">
            <a:off x="15685505" y="7167211"/>
            <a:ext cx="3942056" cy="3338166"/>
          </a:xfrm>
          <a:custGeom>
            <a:avLst/>
            <a:gdLst/>
            <a:ahLst/>
            <a:cxnLst/>
            <a:rect r="r" b="b" t="t" l="l"/>
            <a:pathLst>
              <a:path h="3338166" w="3942056">
                <a:moveTo>
                  <a:pt x="0" y="0"/>
                </a:moveTo>
                <a:lnTo>
                  <a:pt x="3942056" y="0"/>
                </a:lnTo>
                <a:lnTo>
                  <a:pt x="3942056" y="3338166"/>
                </a:lnTo>
                <a:lnTo>
                  <a:pt x="0" y="3338166"/>
                </a:lnTo>
                <a:lnTo>
                  <a:pt x="0" y="0"/>
                </a:lnTo>
                <a:close/>
              </a:path>
            </a:pathLst>
          </a:custGeom>
          <a:blipFill>
            <a:blip r:embed="rId2">
              <a:extLst>
                <a:ext uri="{96DAC541-7B7A-43D3-8B79-37D633B846F1}">
                  <asvg:svgBlip xmlns:asvg="http://schemas.microsoft.com/office/drawing/2016/SVG/main" r:embed="rId3"/>
                </a:ext>
              </a:extLst>
            </a:blip>
            <a:stretch>
              <a:fillRect l="0" t="0" r="-109088" b="0"/>
            </a:stretch>
          </a:blipFill>
        </p:spPr>
      </p:sp>
      <p:sp>
        <p:nvSpPr>
          <p:cNvPr name="Freeform 3" id="3"/>
          <p:cNvSpPr/>
          <p:nvPr/>
        </p:nvSpPr>
        <p:spPr>
          <a:xfrm flipH="true" flipV="false" rot="2268482">
            <a:off x="11404108" y="1658658"/>
            <a:ext cx="9662263" cy="6969684"/>
          </a:xfrm>
          <a:custGeom>
            <a:avLst/>
            <a:gdLst/>
            <a:ahLst/>
            <a:cxnLst/>
            <a:rect r="r" b="b" t="t" l="l"/>
            <a:pathLst>
              <a:path h="6969684" w="9662263">
                <a:moveTo>
                  <a:pt x="9662264" y="0"/>
                </a:moveTo>
                <a:lnTo>
                  <a:pt x="0" y="0"/>
                </a:lnTo>
                <a:lnTo>
                  <a:pt x="0" y="6969684"/>
                </a:lnTo>
                <a:lnTo>
                  <a:pt x="9662264" y="6969684"/>
                </a:lnTo>
                <a:lnTo>
                  <a:pt x="9662264" y="0"/>
                </a:lnTo>
                <a:close/>
              </a:path>
            </a:pathLst>
          </a:custGeom>
          <a:blipFill>
            <a:blip r:embed="rId4">
              <a:extLst>
                <a:ext uri="{96DAC541-7B7A-43D3-8B79-37D633B846F1}">
                  <asvg:svgBlip xmlns:asvg="http://schemas.microsoft.com/office/drawing/2016/SVG/main" r:embed="rId5"/>
                </a:ext>
              </a:extLst>
            </a:blip>
            <a:stretch>
              <a:fillRect l="0" t="0" r="0" b="-105002"/>
            </a:stretch>
          </a:blipFill>
        </p:spPr>
      </p:sp>
      <p:grpSp>
        <p:nvGrpSpPr>
          <p:cNvPr name="Group 4" id="4"/>
          <p:cNvGrpSpPr/>
          <p:nvPr/>
        </p:nvGrpSpPr>
        <p:grpSpPr>
          <a:xfrm rot="0">
            <a:off x="10638837" y="1349272"/>
            <a:ext cx="620165" cy="6201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7" id="7"/>
          <p:cNvGrpSpPr/>
          <p:nvPr/>
        </p:nvGrpSpPr>
        <p:grpSpPr>
          <a:xfrm rot="0">
            <a:off x="11647911" y="-1142889"/>
            <a:ext cx="1752322" cy="1752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F83"/>
            </a:soli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AutoShape 10" id="10"/>
          <p:cNvSpPr/>
          <p:nvPr/>
        </p:nvSpPr>
        <p:spPr>
          <a:xfrm flipV="true">
            <a:off x="1062037" y="609433"/>
            <a:ext cx="0" cy="422525"/>
          </a:xfrm>
          <a:prstGeom prst="line">
            <a:avLst/>
          </a:prstGeom>
          <a:ln cap="flat" w="66675">
            <a:solidFill>
              <a:srgbClr val="013165"/>
            </a:solidFill>
            <a:prstDash val="solid"/>
            <a:headEnd type="none" len="sm" w="sm"/>
            <a:tailEnd type="none" len="sm" w="sm"/>
          </a:ln>
        </p:spPr>
      </p:sp>
      <p:sp>
        <p:nvSpPr>
          <p:cNvPr name="Freeform 11" id="11"/>
          <p:cNvSpPr/>
          <p:nvPr/>
        </p:nvSpPr>
        <p:spPr>
          <a:xfrm flipH="false" flipV="false" rot="0">
            <a:off x="357266" y="2375989"/>
            <a:ext cx="9694184" cy="7537436"/>
          </a:xfrm>
          <a:custGeom>
            <a:avLst/>
            <a:gdLst/>
            <a:ahLst/>
            <a:cxnLst/>
            <a:rect r="r" b="b" t="t" l="l"/>
            <a:pathLst>
              <a:path h="7537436" w="9694184">
                <a:moveTo>
                  <a:pt x="0" y="0"/>
                </a:moveTo>
                <a:lnTo>
                  <a:pt x="9694184" y="0"/>
                </a:lnTo>
                <a:lnTo>
                  <a:pt x="9694184" y="7537436"/>
                </a:lnTo>
                <a:lnTo>
                  <a:pt x="0" y="7537436"/>
                </a:lnTo>
                <a:lnTo>
                  <a:pt x="0" y="0"/>
                </a:lnTo>
                <a:close/>
              </a:path>
            </a:pathLst>
          </a:custGeom>
          <a:blipFill>
            <a:blip r:embed="rId6"/>
            <a:stretch>
              <a:fillRect l="0" t="-13767" r="0" b="-6164"/>
            </a:stretch>
          </a:blipFill>
        </p:spPr>
      </p:sp>
      <p:sp>
        <p:nvSpPr>
          <p:cNvPr name="TextBox 12" id="12"/>
          <p:cNvSpPr txBox="true"/>
          <p:nvPr/>
        </p:nvSpPr>
        <p:spPr>
          <a:xfrm rot="0">
            <a:off x="5916135" y="1442539"/>
            <a:ext cx="10685733" cy="1819275"/>
          </a:xfrm>
          <a:prstGeom prst="rect">
            <a:avLst/>
          </a:prstGeom>
        </p:spPr>
        <p:txBody>
          <a:bodyPr anchor="t" rtlCol="false" tIns="0" lIns="0" bIns="0" rIns="0">
            <a:spAutoFit/>
          </a:bodyPr>
          <a:lstStyle/>
          <a:p>
            <a:pPr algn="l">
              <a:lnSpc>
                <a:spcPts val="6981"/>
              </a:lnSpc>
            </a:pPr>
            <a:r>
              <a:rPr lang="en-US" sz="5817" b="true">
                <a:solidFill>
                  <a:srgbClr val="0C3E80"/>
                </a:solidFill>
                <a:latin typeface="Poppins Semi-Bold"/>
                <a:ea typeface="Poppins Semi-Bold"/>
                <a:cs typeface="Poppins Semi-Bold"/>
                <a:sym typeface="Poppins Semi-Bold"/>
              </a:rPr>
              <a:t>Processing Aadhaar Data</a:t>
            </a:r>
          </a:p>
          <a:p>
            <a:pPr algn="r">
              <a:lnSpc>
                <a:spcPts val="6981"/>
              </a:lnSpc>
            </a:pPr>
          </a:p>
        </p:txBody>
      </p:sp>
      <p:sp>
        <p:nvSpPr>
          <p:cNvPr name="TextBox 13" id="13"/>
          <p:cNvSpPr txBox="true"/>
          <p:nvPr/>
        </p:nvSpPr>
        <p:spPr>
          <a:xfrm rot="0">
            <a:off x="1351133" y="609433"/>
            <a:ext cx="1411122" cy="438957"/>
          </a:xfrm>
          <a:prstGeom prst="rect">
            <a:avLst/>
          </a:prstGeom>
        </p:spPr>
        <p:txBody>
          <a:bodyPr anchor="t" rtlCol="false" tIns="0" lIns="0" bIns="0" rIns="0">
            <a:spAutoFit/>
          </a:bodyPr>
          <a:lstStyle/>
          <a:p>
            <a:pPr algn="l" marL="0" indent="0" lvl="0">
              <a:lnSpc>
                <a:spcPts val="3244"/>
              </a:lnSpc>
            </a:pPr>
            <a:r>
              <a:rPr lang="en-US" b="true" sz="2896" spc="28">
                <a:solidFill>
                  <a:srgbClr val="000000"/>
                </a:solidFill>
                <a:latin typeface="Poppins Bold"/>
                <a:ea typeface="Poppins Bold"/>
                <a:cs typeface="Poppins Bold"/>
                <a:sym typeface="Poppins Bold"/>
              </a:rPr>
              <a:t>PAGE 8</a:t>
            </a:r>
          </a:p>
        </p:txBody>
      </p:sp>
      <p:grpSp>
        <p:nvGrpSpPr>
          <p:cNvPr name="Group 14" id="14"/>
          <p:cNvGrpSpPr/>
          <p:nvPr/>
        </p:nvGrpSpPr>
        <p:grpSpPr>
          <a:xfrm rot="0">
            <a:off x="9470877" y="3833757"/>
            <a:ext cx="5722606" cy="1206950"/>
            <a:chOff x="0" y="0"/>
            <a:chExt cx="7630141" cy="1609266"/>
          </a:xfrm>
        </p:grpSpPr>
        <p:sp>
          <p:nvSpPr>
            <p:cNvPr name="Freeform 15" id="15"/>
            <p:cNvSpPr/>
            <p:nvPr/>
          </p:nvSpPr>
          <p:spPr>
            <a:xfrm flipH="false" flipV="false" rot="0">
              <a:off x="0" y="0"/>
              <a:ext cx="7630141" cy="1609266"/>
            </a:xfrm>
            <a:custGeom>
              <a:avLst/>
              <a:gdLst/>
              <a:ahLst/>
              <a:cxnLst/>
              <a:rect r="r" b="b" t="t" l="l"/>
              <a:pathLst>
                <a:path h="1609266" w="7630141">
                  <a:moveTo>
                    <a:pt x="0" y="0"/>
                  </a:moveTo>
                  <a:lnTo>
                    <a:pt x="7630141" y="0"/>
                  </a:lnTo>
                  <a:lnTo>
                    <a:pt x="7630141" y="1609266"/>
                  </a:lnTo>
                  <a:lnTo>
                    <a:pt x="0" y="16092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464389" y="64988"/>
              <a:ext cx="6701363" cy="1458459"/>
            </a:xfrm>
            <a:prstGeom prst="rect">
              <a:avLst/>
            </a:prstGeom>
          </p:spPr>
          <p:txBody>
            <a:bodyPr anchor="t" rtlCol="false" tIns="0" lIns="0" bIns="0" rIns="0">
              <a:spAutoFit/>
            </a:bodyPr>
            <a:lstStyle/>
            <a:p>
              <a:pPr algn="ctr">
                <a:lnSpc>
                  <a:spcPts val="2936"/>
                </a:lnSpc>
                <a:spcBef>
                  <a:spcPct val="0"/>
                </a:spcBef>
              </a:pPr>
              <a:r>
                <a:rPr lang="en-US" sz="2097">
                  <a:solidFill>
                    <a:srgbClr val="FFFFFF"/>
                  </a:solidFill>
                  <a:latin typeface="Poppins"/>
                  <a:ea typeface="Poppins"/>
                  <a:cs typeface="Poppins"/>
                  <a:sym typeface="Poppins"/>
                </a:rPr>
                <a:t>OCR extracts key details (Name, UID, DOB, Address) from uploaded Aadhaar images</a:t>
              </a:r>
            </a:p>
          </p:txBody>
        </p:sp>
      </p:grpSp>
      <p:grpSp>
        <p:nvGrpSpPr>
          <p:cNvPr name="Group 17" id="17"/>
          <p:cNvGrpSpPr/>
          <p:nvPr/>
        </p:nvGrpSpPr>
        <p:grpSpPr>
          <a:xfrm rot="0">
            <a:off x="11536694" y="5612649"/>
            <a:ext cx="5722606" cy="1206950"/>
            <a:chOff x="0" y="0"/>
            <a:chExt cx="7630141" cy="1609266"/>
          </a:xfrm>
        </p:grpSpPr>
        <p:sp>
          <p:nvSpPr>
            <p:cNvPr name="Freeform 18" id="18"/>
            <p:cNvSpPr/>
            <p:nvPr/>
          </p:nvSpPr>
          <p:spPr>
            <a:xfrm flipH="false" flipV="false" rot="0">
              <a:off x="0" y="0"/>
              <a:ext cx="7630141" cy="1609266"/>
            </a:xfrm>
            <a:custGeom>
              <a:avLst/>
              <a:gdLst/>
              <a:ahLst/>
              <a:cxnLst/>
              <a:rect r="r" b="b" t="t" l="l"/>
              <a:pathLst>
                <a:path h="1609266" w="7630141">
                  <a:moveTo>
                    <a:pt x="0" y="0"/>
                  </a:moveTo>
                  <a:lnTo>
                    <a:pt x="7630141" y="0"/>
                  </a:lnTo>
                  <a:lnTo>
                    <a:pt x="7630141" y="1609266"/>
                  </a:lnTo>
                  <a:lnTo>
                    <a:pt x="0" y="16092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400296" y="283295"/>
              <a:ext cx="6829550" cy="967679"/>
            </a:xfrm>
            <a:prstGeom prst="rect">
              <a:avLst/>
            </a:prstGeom>
          </p:spPr>
          <p:txBody>
            <a:bodyPr anchor="t" rtlCol="false" tIns="0" lIns="0" bIns="0" rIns="0">
              <a:spAutoFit/>
            </a:bodyPr>
            <a:lstStyle/>
            <a:p>
              <a:pPr algn="ctr">
                <a:lnSpc>
                  <a:spcPts val="2936"/>
                </a:lnSpc>
                <a:spcBef>
                  <a:spcPct val="0"/>
                </a:spcBef>
              </a:pPr>
              <a:r>
                <a:rPr lang="en-US" sz="2097">
                  <a:solidFill>
                    <a:srgbClr val="FFFFFF"/>
                  </a:solidFill>
                  <a:latin typeface="Poppins"/>
                  <a:ea typeface="Poppins"/>
                  <a:cs typeface="Poppins"/>
                  <a:sym typeface="Poppins"/>
                </a:rPr>
                <a:t>Extracted details are compared with metadata from the Excel database</a:t>
              </a:r>
            </a:p>
          </p:txBody>
        </p:sp>
      </p:grpSp>
      <p:grpSp>
        <p:nvGrpSpPr>
          <p:cNvPr name="Group 20" id="20"/>
          <p:cNvGrpSpPr/>
          <p:nvPr/>
        </p:nvGrpSpPr>
        <p:grpSpPr>
          <a:xfrm rot="0">
            <a:off x="9859169" y="7391099"/>
            <a:ext cx="5722606" cy="1206950"/>
            <a:chOff x="0" y="0"/>
            <a:chExt cx="7630141" cy="1609266"/>
          </a:xfrm>
        </p:grpSpPr>
        <p:sp>
          <p:nvSpPr>
            <p:cNvPr name="Freeform 21" id="21"/>
            <p:cNvSpPr/>
            <p:nvPr/>
          </p:nvSpPr>
          <p:spPr>
            <a:xfrm flipH="false" flipV="false" rot="0">
              <a:off x="0" y="0"/>
              <a:ext cx="7630141" cy="1609266"/>
            </a:xfrm>
            <a:custGeom>
              <a:avLst/>
              <a:gdLst/>
              <a:ahLst/>
              <a:cxnLst/>
              <a:rect r="r" b="b" t="t" l="l"/>
              <a:pathLst>
                <a:path h="1609266" w="7630141">
                  <a:moveTo>
                    <a:pt x="0" y="0"/>
                  </a:moveTo>
                  <a:lnTo>
                    <a:pt x="7630141" y="0"/>
                  </a:lnTo>
                  <a:lnTo>
                    <a:pt x="7630141" y="1609266"/>
                  </a:lnTo>
                  <a:lnTo>
                    <a:pt x="0" y="16092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464389" y="292218"/>
              <a:ext cx="6701363" cy="967679"/>
            </a:xfrm>
            <a:prstGeom prst="rect">
              <a:avLst/>
            </a:prstGeom>
          </p:spPr>
          <p:txBody>
            <a:bodyPr anchor="t" rtlCol="false" tIns="0" lIns="0" bIns="0" rIns="0">
              <a:spAutoFit/>
            </a:bodyPr>
            <a:lstStyle/>
            <a:p>
              <a:pPr algn="ctr">
                <a:lnSpc>
                  <a:spcPts val="2936"/>
                </a:lnSpc>
                <a:spcBef>
                  <a:spcPct val="0"/>
                </a:spcBef>
              </a:pPr>
              <a:r>
                <a:rPr lang="en-US" sz="2097">
                  <a:solidFill>
                    <a:srgbClr val="FFFFFF"/>
                  </a:solidFill>
                  <a:latin typeface="Poppins"/>
                  <a:ea typeface="Poppins"/>
                  <a:cs typeface="Poppins"/>
                  <a:sym typeface="Poppins"/>
                </a:rPr>
                <a:t>Any mismatch or discrepancy is flagged for further verification.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DAGdpnV-oYo</dc:identifier>
  <dcterms:modified xsi:type="dcterms:W3CDTF">2011-08-01T06:04:30Z</dcterms:modified>
  <cp:revision>1</cp:revision>
  <dc:title>Blue and Yellow Modern Strategic HR Presentation</dc:title>
</cp:coreProperties>
</file>